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351" r:id="rId2"/>
    <p:sldId id="476" r:id="rId3"/>
    <p:sldId id="489" r:id="rId4"/>
    <p:sldId id="484" r:id="rId5"/>
    <p:sldId id="485" r:id="rId6"/>
    <p:sldId id="496" r:id="rId7"/>
    <p:sldId id="495" r:id="rId8"/>
    <p:sldId id="530" r:id="rId9"/>
    <p:sldId id="527" r:id="rId10"/>
    <p:sldId id="499" r:id="rId11"/>
    <p:sldId id="500" r:id="rId12"/>
    <p:sldId id="501" r:id="rId13"/>
    <p:sldId id="502" r:id="rId14"/>
    <p:sldId id="503" r:id="rId15"/>
    <p:sldId id="504" r:id="rId16"/>
    <p:sldId id="491" r:id="rId17"/>
    <p:sldId id="494" r:id="rId18"/>
    <p:sldId id="493" r:id="rId19"/>
    <p:sldId id="506" r:id="rId20"/>
    <p:sldId id="525" r:id="rId21"/>
    <p:sldId id="528" r:id="rId22"/>
    <p:sldId id="529" r:id="rId23"/>
    <p:sldId id="508" r:id="rId24"/>
    <p:sldId id="509" r:id="rId25"/>
    <p:sldId id="511" r:id="rId26"/>
    <p:sldId id="510" r:id="rId27"/>
    <p:sldId id="512" r:id="rId28"/>
    <p:sldId id="513" r:id="rId29"/>
    <p:sldId id="514" r:id="rId30"/>
    <p:sldId id="532" r:id="rId31"/>
    <p:sldId id="533" r:id="rId32"/>
    <p:sldId id="534" r:id="rId33"/>
    <p:sldId id="535" r:id="rId34"/>
    <p:sldId id="517" r:id="rId35"/>
    <p:sldId id="520" r:id="rId36"/>
    <p:sldId id="521" r:id="rId37"/>
    <p:sldId id="531" r:id="rId38"/>
    <p:sldId id="518" r:id="rId39"/>
    <p:sldId id="523" r:id="rId40"/>
    <p:sldId id="497" r:id="rId41"/>
    <p:sldId id="524" r:id="rId42"/>
    <p:sldId id="436"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 tang" initials="jt" lastIdx="1" clrIdx="0">
    <p:extLst>
      <p:ext uri="{19B8F6BF-5375-455C-9EA6-DF929625EA0E}">
        <p15:presenceInfo xmlns:p15="http://schemas.microsoft.com/office/powerpoint/2012/main" userId="S-1-5-21-2294777299-304657312-1235955825-269609" providerId="AD"/>
      </p:ext>
    </p:extLst>
  </p:cmAuthor>
  <p:cmAuthor id="2" name="Tang Jian" initials="TJ" lastIdx="1" clrIdx="1">
    <p:extLst>
      <p:ext uri="{19B8F6BF-5375-455C-9EA6-DF929625EA0E}">
        <p15:presenceInfo xmlns:p15="http://schemas.microsoft.com/office/powerpoint/2012/main" userId="463d7adbcc7c420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p:restoredTop sz="94150"/>
  </p:normalViewPr>
  <p:slideViewPr>
    <p:cSldViewPr snapToGrid="0">
      <p:cViewPr varScale="1">
        <p:scale>
          <a:sx n="120" d="100"/>
          <a:sy n="120" d="100"/>
        </p:scale>
        <p:origin x="1456" y="192"/>
      </p:cViewPr>
      <p:guideLst/>
    </p:cSldViewPr>
  </p:slideViewPr>
  <p:notesTextViewPr>
    <p:cViewPr>
      <p:scale>
        <a:sx n="1" d="1"/>
        <a:sy n="1" d="1"/>
      </p:scale>
      <p:origin x="0" y="0"/>
    </p:cViewPr>
  </p:notesTextViewPr>
  <p:sorterViewPr>
    <p:cViewPr>
      <p:scale>
        <a:sx n="100" d="100"/>
        <a:sy n="100" d="100"/>
      </p:scale>
      <p:origin x="0" y="-538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C4C8B7-AC26-4922-A012-A29B57C4ECFE}" type="datetimeFigureOut">
              <a:rPr lang="en-US" smtClean="0"/>
              <a:t>10/31/24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61ABBE-74E0-4DD6-974A-50B8C8A79D8D}" type="slidenum">
              <a:rPr lang="en-US" smtClean="0"/>
              <a:t>‹#›</a:t>
            </a:fld>
            <a:endParaRPr lang="en-US"/>
          </a:p>
        </p:txBody>
      </p:sp>
    </p:spTree>
    <p:extLst>
      <p:ext uri="{BB962C8B-B14F-4D97-AF65-F5344CB8AC3E}">
        <p14:creationId xmlns:p14="http://schemas.microsoft.com/office/powerpoint/2010/main" val="4139890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5CA887-7947-6549-8D76-493BB46BBC87}" type="slidenum">
              <a:rPr lang="en-US" smtClean="0"/>
              <a:t>1</a:t>
            </a:fld>
            <a:endParaRPr lang="en-US"/>
          </a:p>
        </p:txBody>
      </p:sp>
    </p:spTree>
    <p:extLst>
      <p:ext uri="{BB962C8B-B14F-4D97-AF65-F5344CB8AC3E}">
        <p14:creationId xmlns:p14="http://schemas.microsoft.com/office/powerpoint/2010/main" val="1672813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648704A-95B2-4EC6-AB97-449348F56CA3}" type="datetimeFigureOut">
              <a:rPr lang="en-US" smtClean="0"/>
              <a:t>10/31/24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7812649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550655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326862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00000"/>
                </a:solidFill>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396307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48704A-95B2-4EC6-AB97-449348F56CA3}" type="datetimeFigureOut">
              <a:rPr lang="en-US" smtClean="0"/>
              <a:t>10/31/24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30272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648704A-95B2-4EC6-AB97-449348F56CA3}" type="datetimeFigureOut">
              <a:rPr lang="en-US" smtClean="0"/>
              <a:t>10/31/24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84401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48704A-95B2-4EC6-AB97-449348F56CA3}" type="datetimeFigureOut">
              <a:rPr lang="en-US" smtClean="0"/>
              <a:t>10/31/24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056129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648704A-95B2-4EC6-AB97-449348F56CA3}" type="datetimeFigureOut">
              <a:rPr lang="en-US" smtClean="0"/>
              <a:t>10/31/24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646674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48704A-95B2-4EC6-AB97-449348F56CA3}" type="datetimeFigureOut">
              <a:rPr lang="en-US" smtClean="0"/>
              <a:t>10/31/24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663416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48704A-95B2-4EC6-AB97-449348F56CA3}" type="datetimeFigureOut">
              <a:rPr lang="en-US" smtClean="0"/>
              <a:t>10/31/24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3263692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48704A-95B2-4EC6-AB97-449348F56CA3}" type="datetimeFigureOut">
              <a:rPr lang="en-US" smtClean="0"/>
              <a:t>10/31/24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684437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48704A-95B2-4EC6-AB97-449348F56CA3}" type="datetimeFigureOut">
              <a:rPr lang="en-US" smtClean="0"/>
              <a:t>10/31/24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17746A-4F4E-4097-8693-322D552D3AEE}" type="slidenum">
              <a:rPr lang="en-US" smtClean="0"/>
              <a:t>‹#›</a:t>
            </a:fld>
            <a:endParaRPr lang="en-US"/>
          </a:p>
        </p:txBody>
      </p:sp>
    </p:spTree>
    <p:extLst>
      <p:ext uri="{BB962C8B-B14F-4D97-AF65-F5344CB8AC3E}">
        <p14:creationId xmlns:p14="http://schemas.microsoft.com/office/powerpoint/2010/main" val="2031276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jian.tang@hec.c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tiff"/><Relationship Id="rId4" Type="http://schemas.openxmlformats.org/officeDocument/2006/relationships/image" Target="../media/image1.tiff"/></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github.com/amitsangani/Llama/blob/main/Llama_3_Prompt_Engineering.ipynb"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9D9AC-0A48-5C41-84B3-605D2ED017A0}"/>
              </a:ext>
            </a:extLst>
          </p:cNvPr>
          <p:cNvSpPr>
            <a:spLocks noGrp="1"/>
          </p:cNvSpPr>
          <p:nvPr>
            <p:ph type="ctrTitle"/>
          </p:nvPr>
        </p:nvSpPr>
        <p:spPr>
          <a:xfrm>
            <a:off x="457153" y="1242856"/>
            <a:ext cx="11039911" cy="1270102"/>
          </a:xfrm>
        </p:spPr>
        <p:txBody>
          <a:bodyPr>
            <a:normAutofit/>
          </a:bodyPr>
          <a:lstStyle/>
          <a:p>
            <a:r>
              <a:rPr lang="en-US" altLang="zh-CN" b="1" dirty="0">
                <a:solidFill>
                  <a:srgbClr val="C00000"/>
                </a:solidFill>
                <a:latin typeface="Times New Roman" panose="02020603050405020304" pitchFamily="18" charset="0"/>
                <a:cs typeface="Times New Roman" panose="02020603050405020304" pitchFamily="18" charset="0"/>
              </a:rPr>
              <a:t>Large</a:t>
            </a:r>
            <a:r>
              <a:rPr lang="zh-CN" altLang="en-US" b="1" dirty="0">
                <a:solidFill>
                  <a:srgbClr val="C00000"/>
                </a:solidFill>
                <a:latin typeface="Times New Roman" panose="02020603050405020304" pitchFamily="18" charset="0"/>
                <a:cs typeface="Times New Roman" panose="02020603050405020304" pitchFamily="18" charset="0"/>
              </a:rPr>
              <a:t> </a:t>
            </a:r>
            <a:r>
              <a:rPr lang="en-US" altLang="zh-CN" b="1" dirty="0">
                <a:solidFill>
                  <a:srgbClr val="C00000"/>
                </a:solidFill>
                <a:latin typeface="Times New Roman" panose="02020603050405020304" pitchFamily="18" charset="0"/>
                <a:cs typeface="Times New Roman" panose="02020603050405020304" pitchFamily="18" charset="0"/>
              </a:rPr>
              <a:t>Language</a:t>
            </a:r>
            <a:r>
              <a:rPr lang="zh-CN" altLang="en-US" b="1" dirty="0">
                <a:solidFill>
                  <a:srgbClr val="C00000"/>
                </a:solidFill>
                <a:latin typeface="Times New Roman" panose="02020603050405020304" pitchFamily="18" charset="0"/>
                <a:cs typeface="Times New Roman" panose="02020603050405020304" pitchFamily="18" charset="0"/>
              </a:rPr>
              <a:t> </a:t>
            </a:r>
            <a:r>
              <a:rPr lang="en-US" altLang="zh-CN" b="1" dirty="0">
                <a:solidFill>
                  <a:srgbClr val="C00000"/>
                </a:solidFill>
                <a:latin typeface="Times New Roman" panose="02020603050405020304" pitchFamily="18" charset="0"/>
                <a:cs typeface="Times New Roman" panose="02020603050405020304" pitchFamily="18" charset="0"/>
              </a:rPr>
              <a:t>Models</a:t>
            </a:r>
            <a:endParaRPr lang="en-US" b="1" dirty="0">
              <a:solidFill>
                <a:srgbClr val="C0000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317F857-EA1C-A54A-AEA4-25926C5432DA}"/>
              </a:ext>
            </a:extLst>
          </p:cNvPr>
          <p:cNvSpPr>
            <a:spLocks noGrp="1"/>
          </p:cNvSpPr>
          <p:nvPr>
            <p:ph type="subTitle" idx="1"/>
          </p:nvPr>
        </p:nvSpPr>
        <p:spPr>
          <a:xfrm>
            <a:off x="1469424" y="2626091"/>
            <a:ext cx="9144000" cy="1655762"/>
          </a:xfrm>
        </p:spPr>
        <p:txBody>
          <a:bodyPr>
            <a:normAutofit lnSpcReduction="10000"/>
          </a:bodyPr>
          <a:lstStyle/>
          <a:p>
            <a:r>
              <a:rPr lang="en-US" altLang="zh-Hans" b="1" dirty="0">
                <a:latin typeface="Times New Roman" panose="02020603050405020304" pitchFamily="18" charset="0"/>
                <a:cs typeface="Times New Roman" panose="02020603050405020304" pitchFamily="18" charset="0"/>
              </a:rPr>
              <a:t>Jian Tang </a:t>
            </a:r>
          </a:p>
          <a:p>
            <a:r>
              <a:rPr lang="en-US" altLang="zh-Hans" dirty="0">
                <a:latin typeface="Times New Roman" panose="02020603050405020304" pitchFamily="18" charset="0"/>
                <a:cs typeface="Times New Roman" panose="02020603050405020304" pitchFamily="18" charset="0"/>
              </a:rPr>
              <a:t>HEC Montreal</a:t>
            </a:r>
          </a:p>
          <a:p>
            <a:r>
              <a:rPr lang="en-US" altLang="zh-Hans" dirty="0">
                <a:latin typeface="Times New Roman" panose="02020603050405020304" pitchFamily="18" charset="0"/>
                <a:cs typeface="Times New Roman" panose="02020603050405020304" pitchFamily="18" charset="0"/>
              </a:rPr>
              <a:t>Mila-Quebec AI Institute</a:t>
            </a:r>
          </a:p>
          <a:p>
            <a:r>
              <a:rPr lang="en-US" altLang="zh-Hans" dirty="0">
                <a:latin typeface="Times New Roman" panose="02020603050405020304" pitchFamily="18" charset="0"/>
                <a:cs typeface="Times New Roman" panose="02020603050405020304" pitchFamily="18" charset="0"/>
              </a:rPr>
              <a:t>Email: </a:t>
            </a:r>
            <a:r>
              <a:rPr lang="en-US" altLang="zh-Hans" dirty="0">
                <a:latin typeface="Times New Roman" panose="02020603050405020304" pitchFamily="18" charset="0"/>
                <a:cs typeface="Times New Roman" panose="02020603050405020304" pitchFamily="18" charset="0"/>
                <a:hlinkClick r:id="rId3"/>
              </a:rPr>
              <a:t>jian.tang@hec.ca</a:t>
            </a:r>
            <a:endParaRPr lang="en-US" altLang="zh-Han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59B210F-6542-8D41-A398-93783A5C51E4}"/>
              </a:ext>
            </a:extLst>
          </p:cNvPr>
          <p:cNvPicPr>
            <a:picLocks noChangeAspect="1"/>
          </p:cNvPicPr>
          <p:nvPr/>
        </p:nvPicPr>
        <p:blipFill rotWithShape="1">
          <a:blip r:embed="rId4"/>
          <a:srcRect t="35666"/>
          <a:stretch/>
        </p:blipFill>
        <p:spPr>
          <a:xfrm>
            <a:off x="3016940" y="4480748"/>
            <a:ext cx="1855659" cy="1193807"/>
          </a:xfrm>
          <a:prstGeom prst="rect">
            <a:avLst/>
          </a:prstGeom>
        </p:spPr>
      </p:pic>
      <p:pic>
        <p:nvPicPr>
          <p:cNvPr id="6" name="Picture 5">
            <a:extLst>
              <a:ext uri="{FF2B5EF4-FFF2-40B4-BE49-F238E27FC236}">
                <a16:creationId xmlns:a16="http://schemas.microsoft.com/office/drawing/2014/main" id="{DA470A74-47AA-064D-9980-4EB15AE5040E}"/>
              </a:ext>
            </a:extLst>
          </p:cNvPr>
          <p:cNvPicPr>
            <a:picLocks noChangeAspect="1"/>
          </p:cNvPicPr>
          <p:nvPr/>
        </p:nvPicPr>
        <p:blipFill>
          <a:blip r:embed="rId5"/>
          <a:stretch>
            <a:fillRect/>
          </a:stretch>
        </p:blipFill>
        <p:spPr>
          <a:xfrm>
            <a:off x="6401453" y="4208366"/>
            <a:ext cx="3421336" cy="1717107"/>
          </a:xfrm>
          <a:prstGeom prst="rect">
            <a:avLst/>
          </a:prstGeom>
        </p:spPr>
      </p:pic>
      <p:sp>
        <p:nvSpPr>
          <p:cNvPr id="5" name="TextBox 4">
            <a:extLst>
              <a:ext uri="{FF2B5EF4-FFF2-40B4-BE49-F238E27FC236}">
                <a16:creationId xmlns:a16="http://schemas.microsoft.com/office/drawing/2014/main" id="{71546ABE-F71D-982E-BF74-5BC3570C0392}"/>
              </a:ext>
            </a:extLst>
          </p:cNvPr>
          <p:cNvSpPr txBox="1"/>
          <p:nvPr/>
        </p:nvSpPr>
        <p:spPr>
          <a:xfrm>
            <a:off x="2826871" y="6137835"/>
            <a:ext cx="7844520" cy="369332"/>
          </a:xfrm>
          <a:prstGeom prst="rect">
            <a:avLst/>
          </a:prstGeom>
          <a:noFill/>
        </p:spPr>
        <p:txBody>
          <a:bodyPr wrap="none" rtlCol="0">
            <a:spAutoFit/>
          </a:bodyPr>
          <a:lstStyle/>
          <a:p>
            <a:r>
              <a:rPr lang="en-CN" dirty="0"/>
              <a:t>Some</a:t>
            </a:r>
            <a:r>
              <a:rPr lang="zh-CN" altLang="en-US" dirty="0"/>
              <a:t> </a:t>
            </a:r>
            <a:r>
              <a:rPr lang="en-US" altLang="zh-CN" dirty="0"/>
              <a:t>of</a:t>
            </a:r>
            <a:r>
              <a:rPr lang="zh-CN" altLang="en-US" dirty="0"/>
              <a:t> </a:t>
            </a:r>
            <a:r>
              <a:rPr lang="en-US" altLang="zh-CN" dirty="0"/>
              <a:t>the</a:t>
            </a:r>
            <a:r>
              <a:rPr lang="zh-CN" altLang="en-US" dirty="0"/>
              <a:t> </a:t>
            </a:r>
            <a:r>
              <a:rPr lang="en-US" altLang="zh-CN" dirty="0"/>
              <a:t>slides</a:t>
            </a:r>
            <a:r>
              <a:rPr lang="zh-CN" altLang="en-US" dirty="0"/>
              <a:t> </a:t>
            </a:r>
            <a:r>
              <a:rPr lang="en-US" altLang="zh-CN" dirty="0"/>
              <a:t>are</a:t>
            </a:r>
            <a:r>
              <a:rPr lang="zh-CN" altLang="en-US" dirty="0"/>
              <a:t> </a:t>
            </a:r>
            <a:r>
              <a:rPr lang="en-US" altLang="zh-CN" dirty="0"/>
              <a:t>borrowed</a:t>
            </a:r>
            <a:r>
              <a:rPr lang="zh-CN" altLang="en-US" dirty="0"/>
              <a:t> </a:t>
            </a:r>
            <a:r>
              <a:rPr lang="en-US" altLang="zh-CN" dirty="0"/>
              <a:t>from:</a:t>
            </a:r>
            <a:r>
              <a:rPr lang="zh-CN" altLang="en-US" dirty="0"/>
              <a:t> </a:t>
            </a:r>
            <a:r>
              <a:rPr lang="en-US" altLang="zh-CN" dirty="0"/>
              <a:t>https://</a:t>
            </a:r>
            <a:r>
              <a:rPr lang="en-US" altLang="zh-CN" dirty="0" err="1"/>
              <a:t>phontron.com</a:t>
            </a:r>
            <a:r>
              <a:rPr lang="en-US" altLang="zh-CN" dirty="0"/>
              <a:t>/class/anlp-fall2024/</a:t>
            </a:r>
            <a:endParaRPr lang="en-CN" dirty="0"/>
          </a:p>
        </p:txBody>
      </p:sp>
    </p:spTree>
    <p:extLst>
      <p:ext uri="{BB962C8B-B14F-4D97-AF65-F5344CB8AC3E}">
        <p14:creationId xmlns:p14="http://schemas.microsoft.com/office/powerpoint/2010/main" val="4246571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C9D80-E26E-4588-EF32-55CF9DD2FE46}"/>
              </a:ext>
            </a:extLst>
          </p:cNvPr>
          <p:cNvSpPr>
            <a:spLocks noGrp="1"/>
          </p:cNvSpPr>
          <p:nvPr>
            <p:ph type="title"/>
          </p:nvPr>
        </p:nvSpPr>
        <p:spPr/>
        <p:txBody>
          <a:bodyPr/>
          <a:lstStyle/>
          <a:p>
            <a:r>
              <a:rPr lang="en-US" altLang="zh-CN" dirty="0"/>
              <a:t>Context-Free</a:t>
            </a:r>
            <a:r>
              <a:rPr lang="zh-CN" altLang="en-US" dirty="0"/>
              <a:t> </a:t>
            </a:r>
            <a:r>
              <a:rPr lang="en-US" altLang="zh-CN" dirty="0"/>
              <a:t>Question</a:t>
            </a:r>
            <a:r>
              <a:rPr lang="zh-CN" altLang="en-US" dirty="0"/>
              <a:t> </a:t>
            </a:r>
            <a:r>
              <a:rPr lang="en-US" altLang="zh-CN" dirty="0"/>
              <a:t>Answering</a:t>
            </a:r>
            <a:r>
              <a:rPr lang="zh-CN" altLang="en-US" dirty="0"/>
              <a:t> </a:t>
            </a:r>
            <a:r>
              <a:rPr lang="en-US" altLang="zh-CN" dirty="0"/>
              <a:t>()</a:t>
            </a:r>
            <a:endParaRPr lang="en-CN" dirty="0"/>
          </a:p>
        </p:txBody>
      </p:sp>
      <p:sp>
        <p:nvSpPr>
          <p:cNvPr id="3" name="Content Placeholder 2">
            <a:extLst>
              <a:ext uri="{FF2B5EF4-FFF2-40B4-BE49-F238E27FC236}">
                <a16:creationId xmlns:a16="http://schemas.microsoft.com/office/drawing/2014/main" id="{A7F46A9C-3B71-1678-B440-F0F0C67D217F}"/>
              </a:ext>
            </a:extLst>
          </p:cNvPr>
          <p:cNvSpPr>
            <a:spLocks noGrp="1"/>
          </p:cNvSpPr>
          <p:nvPr>
            <p:ph idx="1"/>
          </p:nvPr>
        </p:nvSpPr>
        <p:spPr/>
        <p:txBody>
          <a:bodyPr/>
          <a:lstStyle/>
          <a:p>
            <a:endParaRPr lang="en-CN"/>
          </a:p>
        </p:txBody>
      </p:sp>
      <p:pic>
        <p:nvPicPr>
          <p:cNvPr id="4" name="Picture 3">
            <a:extLst>
              <a:ext uri="{FF2B5EF4-FFF2-40B4-BE49-F238E27FC236}">
                <a16:creationId xmlns:a16="http://schemas.microsoft.com/office/drawing/2014/main" id="{4DE395CB-D4A8-02D0-34A5-46AB0DCAF13E}"/>
              </a:ext>
            </a:extLst>
          </p:cNvPr>
          <p:cNvPicPr>
            <a:picLocks noChangeAspect="1"/>
          </p:cNvPicPr>
          <p:nvPr/>
        </p:nvPicPr>
        <p:blipFill>
          <a:blip r:embed="rId2"/>
          <a:stretch>
            <a:fillRect/>
          </a:stretch>
        </p:blipFill>
        <p:spPr>
          <a:xfrm>
            <a:off x="924858" y="1634980"/>
            <a:ext cx="9067927" cy="4060597"/>
          </a:xfrm>
          <a:prstGeom prst="rect">
            <a:avLst/>
          </a:prstGeom>
        </p:spPr>
      </p:pic>
    </p:spTree>
    <p:extLst>
      <p:ext uri="{BB962C8B-B14F-4D97-AF65-F5344CB8AC3E}">
        <p14:creationId xmlns:p14="http://schemas.microsoft.com/office/powerpoint/2010/main" val="35624055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A0553-4FBC-C833-89EA-01E47D618EC1}"/>
              </a:ext>
            </a:extLst>
          </p:cNvPr>
          <p:cNvSpPr>
            <a:spLocks noGrp="1"/>
          </p:cNvSpPr>
          <p:nvPr>
            <p:ph type="title"/>
          </p:nvPr>
        </p:nvSpPr>
        <p:spPr/>
        <p:txBody>
          <a:bodyPr/>
          <a:lstStyle/>
          <a:p>
            <a:r>
              <a:rPr lang="en-US" altLang="zh-CN" dirty="0"/>
              <a:t>Contextual</a:t>
            </a:r>
            <a:r>
              <a:rPr lang="zh-CN" altLang="en-US" dirty="0"/>
              <a:t> </a:t>
            </a:r>
            <a:r>
              <a:rPr lang="en-US" altLang="zh-CN" dirty="0"/>
              <a:t>Question</a:t>
            </a:r>
            <a:r>
              <a:rPr lang="zh-CN" altLang="en-US" dirty="0"/>
              <a:t> </a:t>
            </a:r>
            <a:r>
              <a:rPr lang="en-US" altLang="zh-CN" dirty="0"/>
              <a:t>Answering</a:t>
            </a:r>
            <a:endParaRPr lang="en-CN" dirty="0"/>
          </a:p>
        </p:txBody>
      </p:sp>
      <p:sp>
        <p:nvSpPr>
          <p:cNvPr id="3" name="Content Placeholder 2">
            <a:extLst>
              <a:ext uri="{FF2B5EF4-FFF2-40B4-BE49-F238E27FC236}">
                <a16:creationId xmlns:a16="http://schemas.microsoft.com/office/drawing/2014/main" id="{CAE08125-960F-637C-DEAE-990356EBC58A}"/>
              </a:ext>
            </a:extLst>
          </p:cNvPr>
          <p:cNvSpPr>
            <a:spLocks noGrp="1"/>
          </p:cNvSpPr>
          <p:nvPr>
            <p:ph idx="1"/>
          </p:nvPr>
        </p:nvSpPr>
        <p:spPr/>
        <p:txBody>
          <a:bodyPr/>
          <a:lstStyle/>
          <a:p>
            <a:endParaRPr lang="en-CN"/>
          </a:p>
        </p:txBody>
      </p:sp>
      <p:pic>
        <p:nvPicPr>
          <p:cNvPr id="4" name="Picture 3">
            <a:extLst>
              <a:ext uri="{FF2B5EF4-FFF2-40B4-BE49-F238E27FC236}">
                <a16:creationId xmlns:a16="http://schemas.microsoft.com/office/drawing/2014/main" id="{7CCDE56D-4BA6-31CA-AF23-B8A6FE7EEA69}"/>
              </a:ext>
            </a:extLst>
          </p:cNvPr>
          <p:cNvPicPr>
            <a:picLocks noChangeAspect="1"/>
          </p:cNvPicPr>
          <p:nvPr/>
        </p:nvPicPr>
        <p:blipFill>
          <a:blip r:embed="rId2"/>
          <a:srcRect t="3974"/>
          <a:stretch/>
        </p:blipFill>
        <p:spPr>
          <a:xfrm>
            <a:off x="1181846" y="1607671"/>
            <a:ext cx="7772400" cy="4498199"/>
          </a:xfrm>
          <a:prstGeom prst="rect">
            <a:avLst/>
          </a:prstGeom>
        </p:spPr>
      </p:pic>
    </p:spTree>
    <p:extLst>
      <p:ext uri="{BB962C8B-B14F-4D97-AF65-F5344CB8AC3E}">
        <p14:creationId xmlns:p14="http://schemas.microsoft.com/office/powerpoint/2010/main" val="38464076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82599-BE8B-F4CD-D916-EA0307B11346}"/>
              </a:ext>
            </a:extLst>
          </p:cNvPr>
          <p:cNvSpPr>
            <a:spLocks noGrp="1"/>
          </p:cNvSpPr>
          <p:nvPr>
            <p:ph type="title"/>
          </p:nvPr>
        </p:nvSpPr>
        <p:spPr/>
        <p:txBody>
          <a:bodyPr/>
          <a:lstStyle/>
          <a:p>
            <a:r>
              <a:rPr lang="en-US" altLang="zh-CN" dirty="0"/>
              <a:t>Code</a:t>
            </a:r>
            <a:r>
              <a:rPr lang="zh-CN" altLang="en-US" dirty="0"/>
              <a:t> </a:t>
            </a:r>
            <a:r>
              <a:rPr lang="en-US" altLang="zh-CN" dirty="0"/>
              <a:t>Generation</a:t>
            </a:r>
            <a:endParaRPr lang="en-CN" dirty="0"/>
          </a:p>
        </p:txBody>
      </p:sp>
      <p:sp>
        <p:nvSpPr>
          <p:cNvPr id="3" name="Content Placeholder 2">
            <a:extLst>
              <a:ext uri="{FF2B5EF4-FFF2-40B4-BE49-F238E27FC236}">
                <a16:creationId xmlns:a16="http://schemas.microsoft.com/office/drawing/2014/main" id="{61ACA7AA-F5A0-B733-54FC-64E2B7638ED5}"/>
              </a:ext>
            </a:extLst>
          </p:cNvPr>
          <p:cNvSpPr>
            <a:spLocks noGrp="1"/>
          </p:cNvSpPr>
          <p:nvPr>
            <p:ph idx="1"/>
          </p:nvPr>
        </p:nvSpPr>
        <p:spPr/>
        <p:txBody>
          <a:bodyPr/>
          <a:lstStyle/>
          <a:p>
            <a:endParaRPr lang="en-CN"/>
          </a:p>
        </p:txBody>
      </p:sp>
      <p:pic>
        <p:nvPicPr>
          <p:cNvPr id="4" name="Picture 3">
            <a:extLst>
              <a:ext uri="{FF2B5EF4-FFF2-40B4-BE49-F238E27FC236}">
                <a16:creationId xmlns:a16="http://schemas.microsoft.com/office/drawing/2014/main" id="{87E690A9-FFF8-27CA-8846-DD9B0D98145D}"/>
              </a:ext>
            </a:extLst>
          </p:cNvPr>
          <p:cNvPicPr>
            <a:picLocks noChangeAspect="1"/>
          </p:cNvPicPr>
          <p:nvPr/>
        </p:nvPicPr>
        <p:blipFill>
          <a:blip r:embed="rId2"/>
          <a:stretch>
            <a:fillRect/>
          </a:stretch>
        </p:blipFill>
        <p:spPr>
          <a:xfrm>
            <a:off x="1480671" y="1462054"/>
            <a:ext cx="7772400" cy="4854267"/>
          </a:xfrm>
          <a:prstGeom prst="rect">
            <a:avLst/>
          </a:prstGeom>
        </p:spPr>
      </p:pic>
    </p:spTree>
    <p:extLst>
      <p:ext uri="{BB962C8B-B14F-4D97-AF65-F5344CB8AC3E}">
        <p14:creationId xmlns:p14="http://schemas.microsoft.com/office/powerpoint/2010/main" val="1820330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815CE-2189-5813-93A0-6225728644AA}"/>
              </a:ext>
            </a:extLst>
          </p:cNvPr>
          <p:cNvSpPr>
            <a:spLocks noGrp="1"/>
          </p:cNvSpPr>
          <p:nvPr>
            <p:ph type="title"/>
          </p:nvPr>
        </p:nvSpPr>
        <p:spPr/>
        <p:txBody>
          <a:bodyPr/>
          <a:lstStyle/>
          <a:p>
            <a:r>
              <a:rPr lang="en-US" altLang="zh-CN" dirty="0"/>
              <a:t>Text</a:t>
            </a:r>
            <a:r>
              <a:rPr lang="zh-CN" altLang="en-US" dirty="0"/>
              <a:t> </a:t>
            </a:r>
            <a:r>
              <a:rPr lang="en-US" altLang="zh-CN" dirty="0"/>
              <a:t>Summarization</a:t>
            </a:r>
            <a:endParaRPr lang="en-CN" dirty="0"/>
          </a:p>
        </p:txBody>
      </p:sp>
      <p:sp>
        <p:nvSpPr>
          <p:cNvPr id="3" name="Content Placeholder 2">
            <a:extLst>
              <a:ext uri="{FF2B5EF4-FFF2-40B4-BE49-F238E27FC236}">
                <a16:creationId xmlns:a16="http://schemas.microsoft.com/office/drawing/2014/main" id="{FB7478F1-2D0D-0D02-9CE2-C420B982694B}"/>
              </a:ext>
            </a:extLst>
          </p:cNvPr>
          <p:cNvSpPr>
            <a:spLocks noGrp="1"/>
          </p:cNvSpPr>
          <p:nvPr>
            <p:ph idx="1"/>
          </p:nvPr>
        </p:nvSpPr>
        <p:spPr/>
        <p:txBody>
          <a:bodyPr/>
          <a:lstStyle/>
          <a:p>
            <a:endParaRPr lang="en-CN"/>
          </a:p>
        </p:txBody>
      </p:sp>
      <p:pic>
        <p:nvPicPr>
          <p:cNvPr id="4" name="Picture 3">
            <a:extLst>
              <a:ext uri="{FF2B5EF4-FFF2-40B4-BE49-F238E27FC236}">
                <a16:creationId xmlns:a16="http://schemas.microsoft.com/office/drawing/2014/main" id="{E82AF0CC-4206-DC5B-39CA-344A6C001593}"/>
              </a:ext>
            </a:extLst>
          </p:cNvPr>
          <p:cNvPicPr>
            <a:picLocks noChangeAspect="1"/>
          </p:cNvPicPr>
          <p:nvPr/>
        </p:nvPicPr>
        <p:blipFill>
          <a:blip r:embed="rId2"/>
          <a:stretch>
            <a:fillRect/>
          </a:stretch>
        </p:blipFill>
        <p:spPr>
          <a:xfrm>
            <a:off x="1265518" y="1674238"/>
            <a:ext cx="7772400" cy="4818637"/>
          </a:xfrm>
          <a:prstGeom prst="rect">
            <a:avLst/>
          </a:prstGeom>
        </p:spPr>
      </p:pic>
    </p:spTree>
    <p:extLst>
      <p:ext uri="{BB962C8B-B14F-4D97-AF65-F5344CB8AC3E}">
        <p14:creationId xmlns:p14="http://schemas.microsoft.com/office/powerpoint/2010/main" val="35904374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78FB-9C60-83B1-A8E1-7AA0528931F0}"/>
              </a:ext>
            </a:extLst>
          </p:cNvPr>
          <p:cNvSpPr>
            <a:spLocks noGrp="1"/>
          </p:cNvSpPr>
          <p:nvPr>
            <p:ph type="title"/>
          </p:nvPr>
        </p:nvSpPr>
        <p:spPr/>
        <p:txBody>
          <a:bodyPr/>
          <a:lstStyle/>
          <a:p>
            <a:r>
              <a:rPr lang="en-US" dirty="0"/>
              <a:t>Information Extraction</a:t>
            </a:r>
            <a:endParaRPr lang="en-CN" dirty="0"/>
          </a:p>
        </p:txBody>
      </p:sp>
      <p:sp>
        <p:nvSpPr>
          <p:cNvPr id="3" name="Content Placeholder 2">
            <a:extLst>
              <a:ext uri="{FF2B5EF4-FFF2-40B4-BE49-F238E27FC236}">
                <a16:creationId xmlns:a16="http://schemas.microsoft.com/office/drawing/2014/main" id="{9CAB7029-EF5C-FB16-1B2B-9105E36AF6AF}"/>
              </a:ext>
            </a:extLst>
          </p:cNvPr>
          <p:cNvSpPr>
            <a:spLocks noGrp="1"/>
          </p:cNvSpPr>
          <p:nvPr>
            <p:ph idx="1"/>
          </p:nvPr>
        </p:nvSpPr>
        <p:spPr/>
        <p:txBody>
          <a:bodyPr/>
          <a:lstStyle/>
          <a:p>
            <a:endParaRPr lang="en-CN" dirty="0"/>
          </a:p>
        </p:txBody>
      </p:sp>
      <p:pic>
        <p:nvPicPr>
          <p:cNvPr id="4" name="Picture 3">
            <a:extLst>
              <a:ext uri="{FF2B5EF4-FFF2-40B4-BE49-F238E27FC236}">
                <a16:creationId xmlns:a16="http://schemas.microsoft.com/office/drawing/2014/main" id="{204CD3B2-D87D-290D-E9EF-157365670561}"/>
              </a:ext>
            </a:extLst>
          </p:cNvPr>
          <p:cNvPicPr>
            <a:picLocks noChangeAspect="1"/>
          </p:cNvPicPr>
          <p:nvPr/>
        </p:nvPicPr>
        <p:blipFill>
          <a:blip r:embed="rId2"/>
          <a:stretch>
            <a:fillRect/>
          </a:stretch>
        </p:blipFill>
        <p:spPr>
          <a:xfrm>
            <a:off x="1492623" y="1922959"/>
            <a:ext cx="7772400" cy="3908552"/>
          </a:xfrm>
          <a:prstGeom prst="rect">
            <a:avLst/>
          </a:prstGeom>
        </p:spPr>
      </p:pic>
    </p:spTree>
    <p:extLst>
      <p:ext uri="{BB962C8B-B14F-4D97-AF65-F5344CB8AC3E}">
        <p14:creationId xmlns:p14="http://schemas.microsoft.com/office/powerpoint/2010/main" val="38785341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EFC53-5212-E29A-FEEE-8EB3C8604751}"/>
              </a:ext>
            </a:extLst>
          </p:cNvPr>
          <p:cNvSpPr>
            <a:spLocks noGrp="1"/>
          </p:cNvSpPr>
          <p:nvPr>
            <p:ph type="title"/>
          </p:nvPr>
        </p:nvSpPr>
        <p:spPr/>
        <p:txBody>
          <a:bodyPr/>
          <a:lstStyle/>
          <a:p>
            <a:r>
              <a:rPr lang="en-US" altLang="zh-CN" dirty="0"/>
              <a:t>Machine</a:t>
            </a:r>
            <a:r>
              <a:rPr lang="zh-CN" altLang="en-US" dirty="0"/>
              <a:t> </a:t>
            </a:r>
            <a:r>
              <a:rPr lang="en-US" altLang="zh-CN" dirty="0"/>
              <a:t>Translation</a:t>
            </a:r>
            <a:endParaRPr lang="en-CN" dirty="0"/>
          </a:p>
        </p:txBody>
      </p:sp>
      <p:sp>
        <p:nvSpPr>
          <p:cNvPr id="3" name="Content Placeholder 2">
            <a:extLst>
              <a:ext uri="{FF2B5EF4-FFF2-40B4-BE49-F238E27FC236}">
                <a16:creationId xmlns:a16="http://schemas.microsoft.com/office/drawing/2014/main" id="{1F0D0C07-17BD-18A8-87A5-0BF67DFD8BC6}"/>
              </a:ext>
            </a:extLst>
          </p:cNvPr>
          <p:cNvSpPr>
            <a:spLocks noGrp="1"/>
          </p:cNvSpPr>
          <p:nvPr>
            <p:ph idx="1"/>
          </p:nvPr>
        </p:nvSpPr>
        <p:spPr/>
        <p:txBody>
          <a:bodyPr/>
          <a:lstStyle/>
          <a:p>
            <a:endParaRPr lang="en-CN" dirty="0"/>
          </a:p>
        </p:txBody>
      </p:sp>
      <p:pic>
        <p:nvPicPr>
          <p:cNvPr id="4" name="Picture 3">
            <a:extLst>
              <a:ext uri="{FF2B5EF4-FFF2-40B4-BE49-F238E27FC236}">
                <a16:creationId xmlns:a16="http://schemas.microsoft.com/office/drawing/2014/main" id="{E7F38F11-D38F-0103-5CAF-42B46813DC80}"/>
              </a:ext>
            </a:extLst>
          </p:cNvPr>
          <p:cNvPicPr>
            <a:picLocks noChangeAspect="1"/>
          </p:cNvPicPr>
          <p:nvPr/>
        </p:nvPicPr>
        <p:blipFill>
          <a:blip r:embed="rId2"/>
          <a:stretch>
            <a:fillRect/>
          </a:stretch>
        </p:blipFill>
        <p:spPr>
          <a:xfrm>
            <a:off x="966694" y="1825625"/>
            <a:ext cx="7772400" cy="2286766"/>
          </a:xfrm>
          <a:prstGeom prst="rect">
            <a:avLst/>
          </a:prstGeom>
        </p:spPr>
      </p:pic>
    </p:spTree>
    <p:extLst>
      <p:ext uri="{BB962C8B-B14F-4D97-AF65-F5344CB8AC3E}">
        <p14:creationId xmlns:p14="http://schemas.microsoft.com/office/powerpoint/2010/main" val="17197914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D0521-BEB6-CA68-D10E-A4467A6CF0CC}"/>
              </a:ext>
            </a:extLst>
          </p:cNvPr>
          <p:cNvSpPr>
            <a:spLocks noGrp="1"/>
          </p:cNvSpPr>
          <p:nvPr>
            <p:ph type="title"/>
          </p:nvPr>
        </p:nvSpPr>
        <p:spPr/>
        <p:txBody>
          <a:bodyPr/>
          <a:lstStyle/>
          <a:p>
            <a:r>
              <a:rPr lang="en-CN" altLang="zh-CN" dirty="0"/>
              <a:t>Mis</a:t>
            </a:r>
            <a:r>
              <a:rPr lang="en-US" altLang="zh-CN" dirty="0"/>
              <a:t>match</a:t>
            </a:r>
            <a:r>
              <a:rPr lang="zh-CN" altLang="en-US" dirty="0"/>
              <a:t> </a:t>
            </a:r>
            <a:r>
              <a:rPr lang="en-US" altLang="zh-CN" dirty="0"/>
              <a:t>between</a:t>
            </a:r>
            <a:r>
              <a:rPr lang="zh-CN" altLang="en-US" dirty="0"/>
              <a:t> </a:t>
            </a:r>
            <a:r>
              <a:rPr lang="en-US" altLang="zh-CN" dirty="0"/>
              <a:t>LLM</a:t>
            </a:r>
            <a:r>
              <a:rPr lang="zh-CN" altLang="en-US" dirty="0"/>
              <a:t> </a:t>
            </a:r>
            <a:r>
              <a:rPr lang="en-US" altLang="zh-CN" dirty="0"/>
              <a:t>Pretraining</a:t>
            </a:r>
            <a:r>
              <a:rPr lang="zh-CN" altLang="en-US" dirty="0"/>
              <a:t> </a:t>
            </a:r>
            <a:r>
              <a:rPr lang="en-US" altLang="zh-CN" dirty="0"/>
              <a:t>and</a:t>
            </a:r>
            <a:r>
              <a:rPr lang="zh-CN" altLang="en-US" dirty="0"/>
              <a:t> </a:t>
            </a:r>
            <a:r>
              <a:rPr lang="en-US" altLang="zh-CN" dirty="0"/>
              <a:t>Downstream</a:t>
            </a:r>
            <a:r>
              <a:rPr lang="zh-CN" altLang="en-US" dirty="0"/>
              <a:t> </a:t>
            </a:r>
            <a:r>
              <a:rPr lang="en-US" altLang="zh-CN" dirty="0"/>
              <a:t>Applications</a:t>
            </a:r>
            <a:endParaRPr lang="en-CN" dirty="0"/>
          </a:p>
        </p:txBody>
      </p:sp>
      <p:sp>
        <p:nvSpPr>
          <p:cNvPr id="3" name="Content Placeholder 2">
            <a:extLst>
              <a:ext uri="{FF2B5EF4-FFF2-40B4-BE49-F238E27FC236}">
                <a16:creationId xmlns:a16="http://schemas.microsoft.com/office/drawing/2014/main" id="{6C7D3EE8-D337-54E6-6025-6DD5C3D00D44}"/>
              </a:ext>
            </a:extLst>
          </p:cNvPr>
          <p:cNvSpPr>
            <a:spLocks noGrp="1"/>
          </p:cNvSpPr>
          <p:nvPr>
            <p:ph idx="1"/>
          </p:nvPr>
        </p:nvSpPr>
        <p:spPr/>
        <p:txBody>
          <a:bodyPr/>
          <a:lstStyle/>
          <a:p>
            <a:r>
              <a:rPr lang="en-US" altLang="zh-CN" dirty="0"/>
              <a:t>LLMs</a:t>
            </a:r>
            <a:r>
              <a:rPr lang="zh-CN" altLang="en-US" dirty="0"/>
              <a:t> </a:t>
            </a:r>
            <a:r>
              <a:rPr lang="en-US" altLang="zh-CN" dirty="0"/>
              <a:t>are</a:t>
            </a:r>
            <a:r>
              <a:rPr lang="zh-CN" altLang="en-US" dirty="0"/>
              <a:t> </a:t>
            </a:r>
            <a:r>
              <a:rPr lang="en-US" altLang="zh-CN" dirty="0"/>
              <a:t>pretrained</a:t>
            </a:r>
            <a:r>
              <a:rPr lang="zh-CN" altLang="en-US" dirty="0"/>
              <a:t> </a:t>
            </a:r>
            <a:r>
              <a:rPr lang="en-US" altLang="zh-CN" dirty="0"/>
              <a:t>on</a:t>
            </a:r>
            <a:r>
              <a:rPr lang="zh-CN" altLang="en-US" dirty="0"/>
              <a:t> </a:t>
            </a:r>
            <a:r>
              <a:rPr lang="en-US" altLang="zh-CN" dirty="0"/>
              <a:t>the</a:t>
            </a:r>
            <a:r>
              <a:rPr lang="zh-CN" altLang="en-US" dirty="0"/>
              <a:t> </a:t>
            </a:r>
            <a:r>
              <a:rPr lang="en-US" altLang="zh-CN" dirty="0"/>
              <a:t>task</a:t>
            </a:r>
            <a:r>
              <a:rPr lang="zh-CN" altLang="en-US" dirty="0"/>
              <a:t> </a:t>
            </a:r>
            <a:r>
              <a:rPr lang="en-US" altLang="zh-CN" dirty="0"/>
              <a:t>of</a:t>
            </a:r>
            <a:r>
              <a:rPr lang="zh-CN" altLang="en-US" dirty="0"/>
              <a:t> </a:t>
            </a:r>
            <a:r>
              <a:rPr lang="en-US" altLang="zh-CN" dirty="0"/>
              <a:t>next</a:t>
            </a:r>
            <a:r>
              <a:rPr lang="zh-CN" altLang="en-US" dirty="0"/>
              <a:t> </a:t>
            </a:r>
            <a:r>
              <a:rPr lang="en-US" altLang="zh-CN" dirty="0"/>
              <a:t>token</a:t>
            </a:r>
            <a:r>
              <a:rPr lang="zh-CN" altLang="en-US" dirty="0"/>
              <a:t> </a:t>
            </a:r>
            <a:r>
              <a:rPr lang="en-US" altLang="zh-CN" dirty="0"/>
              <a:t>prediction</a:t>
            </a:r>
          </a:p>
          <a:p>
            <a:endParaRPr lang="en-US" dirty="0"/>
          </a:p>
          <a:p>
            <a:r>
              <a:rPr lang="en-US" altLang="zh-CN" dirty="0"/>
              <a:t>Downstream</a:t>
            </a:r>
            <a:r>
              <a:rPr lang="zh-CN" altLang="en-US" dirty="0"/>
              <a:t> </a:t>
            </a:r>
            <a:r>
              <a:rPr lang="en-US" altLang="zh-CN" dirty="0"/>
              <a:t>applications:</a:t>
            </a:r>
            <a:r>
              <a:rPr lang="zh-CN" altLang="en-US" dirty="0"/>
              <a:t> </a:t>
            </a:r>
            <a:r>
              <a:rPr lang="en-US" altLang="zh-CN" dirty="0"/>
              <a:t>perform</a:t>
            </a:r>
            <a:r>
              <a:rPr lang="zh-CN" altLang="en-US" dirty="0"/>
              <a:t> </a:t>
            </a:r>
            <a:r>
              <a:rPr lang="en-US" altLang="zh-CN" dirty="0"/>
              <a:t>specific</a:t>
            </a:r>
            <a:r>
              <a:rPr lang="zh-CN" altLang="en-US" dirty="0"/>
              <a:t> </a:t>
            </a:r>
            <a:r>
              <a:rPr lang="en-US" altLang="zh-CN" dirty="0"/>
              <a:t>tasks</a:t>
            </a:r>
          </a:p>
          <a:p>
            <a:pPr lvl="1"/>
            <a:r>
              <a:rPr lang="en-US" altLang="zh-CN" dirty="0"/>
              <a:t>E.g.,</a:t>
            </a:r>
            <a:r>
              <a:rPr lang="zh-CN" altLang="en-US" dirty="0"/>
              <a:t> </a:t>
            </a:r>
            <a:r>
              <a:rPr lang="en-US" altLang="zh-CN" dirty="0"/>
              <a:t>sentiment</a:t>
            </a:r>
            <a:r>
              <a:rPr lang="zh-CN" altLang="en-US" dirty="0"/>
              <a:t> </a:t>
            </a:r>
            <a:r>
              <a:rPr lang="en-US" altLang="zh-CN" dirty="0"/>
              <a:t>classification</a:t>
            </a:r>
          </a:p>
          <a:p>
            <a:pPr lvl="1"/>
            <a:r>
              <a:rPr lang="en-US" dirty="0"/>
              <a:t>Que</a:t>
            </a:r>
            <a:r>
              <a:rPr lang="en-US" altLang="zh-CN" dirty="0"/>
              <a:t>stion</a:t>
            </a:r>
            <a:r>
              <a:rPr lang="zh-CN" altLang="en-US" dirty="0"/>
              <a:t> </a:t>
            </a:r>
            <a:r>
              <a:rPr lang="en-US" altLang="zh-CN" dirty="0"/>
              <a:t>answering</a:t>
            </a:r>
          </a:p>
          <a:p>
            <a:pPr lvl="1"/>
            <a:r>
              <a:rPr lang="en-US" altLang="zh-CN" dirty="0"/>
              <a:t>Summarization</a:t>
            </a:r>
          </a:p>
          <a:p>
            <a:pPr lvl="1"/>
            <a:r>
              <a:rPr lang="en-US" altLang="zh-CN" dirty="0"/>
              <a:t>Machine</a:t>
            </a:r>
            <a:r>
              <a:rPr lang="zh-CN" altLang="en-US" dirty="0"/>
              <a:t> </a:t>
            </a:r>
            <a:r>
              <a:rPr lang="en-US" altLang="zh-CN" dirty="0"/>
              <a:t>translation</a:t>
            </a:r>
            <a:r>
              <a:rPr lang="zh-CN" altLang="en-US" dirty="0"/>
              <a:t> </a:t>
            </a:r>
            <a:endParaRPr lang="en-US" altLang="zh-CN" dirty="0"/>
          </a:p>
          <a:p>
            <a:pPr lvl="1"/>
            <a:endParaRPr lang="en-US" dirty="0"/>
          </a:p>
          <a:p>
            <a:endParaRPr lang="en-CN" dirty="0"/>
          </a:p>
        </p:txBody>
      </p:sp>
    </p:spTree>
    <p:extLst>
      <p:ext uri="{BB962C8B-B14F-4D97-AF65-F5344CB8AC3E}">
        <p14:creationId xmlns:p14="http://schemas.microsoft.com/office/powerpoint/2010/main" val="2403621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F0041-4476-B7F6-D573-7227DE609A5D}"/>
              </a:ext>
            </a:extLst>
          </p:cNvPr>
          <p:cNvSpPr>
            <a:spLocks noGrp="1"/>
          </p:cNvSpPr>
          <p:nvPr>
            <p:ph type="title"/>
          </p:nvPr>
        </p:nvSpPr>
        <p:spPr/>
        <p:txBody>
          <a:bodyPr/>
          <a:lstStyle/>
          <a:p>
            <a:r>
              <a:rPr lang="en-CN" dirty="0"/>
              <a:t>Instru</a:t>
            </a:r>
            <a:r>
              <a:rPr lang="en-US" altLang="zh-CN" dirty="0" err="1"/>
              <a:t>ction</a:t>
            </a:r>
            <a:r>
              <a:rPr lang="zh-CN" altLang="en-US" dirty="0"/>
              <a:t> </a:t>
            </a:r>
            <a:r>
              <a:rPr lang="en-US" altLang="zh-CN" dirty="0"/>
              <a:t>Tuning</a:t>
            </a:r>
            <a:endParaRPr lang="en-CN" dirty="0"/>
          </a:p>
        </p:txBody>
      </p:sp>
      <p:sp>
        <p:nvSpPr>
          <p:cNvPr id="3" name="Content Placeholder 2">
            <a:extLst>
              <a:ext uri="{FF2B5EF4-FFF2-40B4-BE49-F238E27FC236}">
                <a16:creationId xmlns:a16="http://schemas.microsoft.com/office/drawing/2014/main" id="{ABDCB6AD-DC82-14B8-9C8B-3074B51D9095}"/>
              </a:ext>
            </a:extLst>
          </p:cNvPr>
          <p:cNvSpPr>
            <a:spLocks noGrp="1"/>
          </p:cNvSpPr>
          <p:nvPr>
            <p:ph idx="1"/>
          </p:nvPr>
        </p:nvSpPr>
        <p:spPr>
          <a:xfrm>
            <a:off x="838200" y="1604496"/>
            <a:ext cx="10515600" cy="4351338"/>
          </a:xfrm>
        </p:spPr>
        <p:txBody>
          <a:bodyPr/>
          <a:lstStyle/>
          <a:p>
            <a:r>
              <a:rPr lang="en-US" altLang="zh-CN" dirty="0"/>
              <a:t>Pre-train</a:t>
            </a:r>
            <a:r>
              <a:rPr lang="zh-CN" altLang="en-US" dirty="0"/>
              <a:t> </a:t>
            </a:r>
            <a:r>
              <a:rPr lang="en-US" altLang="zh-CN" dirty="0"/>
              <a:t>an</a:t>
            </a:r>
            <a:r>
              <a:rPr lang="zh-CN" altLang="en-US" dirty="0"/>
              <a:t> </a:t>
            </a:r>
            <a:r>
              <a:rPr lang="en-US" altLang="zh-CN" dirty="0"/>
              <a:t>LLM,</a:t>
            </a:r>
            <a:r>
              <a:rPr lang="zh-CN" altLang="en-US" dirty="0"/>
              <a:t> </a:t>
            </a:r>
            <a:r>
              <a:rPr lang="en-US" altLang="zh-CN" dirty="0"/>
              <a:t>then</a:t>
            </a:r>
            <a:r>
              <a:rPr lang="zh-CN" altLang="en-US" dirty="0"/>
              <a:t> </a:t>
            </a:r>
            <a:r>
              <a:rPr lang="en-US" altLang="zh-CN" dirty="0"/>
              <a:t>fine-tune</a:t>
            </a:r>
            <a:r>
              <a:rPr lang="zh-CN" altLang="en-US" dirty="0"/>
              <a:t> </a:t>
            </a:r>
            <a:r>
              <a:rPr lang="en-US" altLang="zh-CN" dirty="0"/>
              <a:t>it</a:t>
            </a:r>
            <a:r>
              <a:rPr lang="zh-CN" altLang="en-US" dirty="0"/>
              <a:t> </a:t>
            </a:r>
            <a:r>
              <a:rPr lang="en-US" altLang="zh-CN" dirty="0"/>
              <a:t>on</a:t>
            </a:r>
            <a:r>
              <a:rPr lang="zh-CN" altLang="en-US" dirty="0"/>
              <a:t> </a:t>
            </a:r>
            <a:r>
              <a:rPr lang="en-US" altLang="zh-CN" dirty="0"/>
              <a:t>many</a:t>
            </a:r>
            <a:r>
              <a:rPr lang="zh-CN" altLang="en-US" dirty="0"/>
              <a:t> </a:t>
            </a:r>
            <a:r>
              <a:rPr lang="en-US" altLang="zh-CN" dirty="0"/>
              <a:t>different</a:t>
            </a:r>
            <a:r>
              <a:rPr lang="zh-CN" altLang="en-US" dirty="0"/>
              <a:t> </a:t>
            </a:r>
            <a:r>
              <a:rPr lang="en-US" altLang="zh-CN" dirty="0"/>
              <a:t>tasks,</a:t>
            </a:r>
            <a:r>
              <a:rPr lang="zh-CN" altLang="en-US" dirty="0"/>
              <a:t> </a:t>
            </a:r>
            <a:r>
              <a:rPr lang="en-US" altLang="zh-CN" dirty="0"/>
              <a:t>and</a:t>
            </a:r>
            <a:r>
              <a:rPr lang="zh-CN" altLang="en-US" dirty="0"/>
              <a:t> </a:t>
            </a:r>
            <a:r>
              <a:rPr lang="en-US" altLang="zh-CN" dirty="0"/>
              <a:t>generalize</a:t>
            </a:r>
            <a:r>
              <a:rPr lang="zh-CN" altLang="en-US" dirty="0"/>
              <a:t> </a:t>
            </a:r>
            <a:r>
              <a:rPr lang="en-US" altLang="zh-CN" dirty="0"/>
              <a:t>to</a:t>
            </a:r>
            <a:r>
              <a:rPr lang="zh-CN" altLang="en-US" dirty="0"/>
              <a:t> </a:t>
            </a:r>
            <a:r>
              <a:rPr lang="en-US" altLang="zh-CN" dirty="0"/>
              <a:t>new</a:t>
            </a:r>
            <a:r>
              <a:rPr lang="zh-CN" altLang="en-US" dirty="0"/>
              <a:t> </a:t>
            </a:r>
            <a:r>
              <a:rPr lang="en-US" altLang="zh-CN" dirty="0"/>
              <a:t>tasks</a:t>
            </a:r>
            <a:endParaRPr lang="en-CN" dirty="0"/>
          </a:p>
        </p:txBody>
      </p:sp>
      <p:pic>
        <p:nvPicPr>
          <p:cNvPr id="4" name="Picture 3">
            <a:extLst>
              <a:ext uri="{FF2B5EF4-FFF2-40B4-BE49-F238E27FC236}">
                <a16:creationId xmlns:a16="http://schemas.microsoft.com/office/drawing/2014/main" id="{067ECC29-8C54-0221-56C4-93DFC689020C}"/>
              </a:ext>
            </a:extLst>
          </p:cNvPr>
          <p:cNvPicPr>
            <a:picLocks noChangeAspect="1"/>
          </p:cNvPicPr>
          <p:nvPr/>
        </p:nvPicPr>
        <p:blipFill>
          <a:blip r:embed="rId2"/>
          <a:stretch>
            <a:fillRect/>
          </a:stretch>
        </p:blipFill>
        <p:spPr>
          <a:xfrm>
            <a:off x="2030507" y="2466873"/>
            <a:ext cx="6348506" cy="4160016"/>
          </a:xfrm>
          <a:prstGeom prst="rect">
            <a:avLst/>
          </a:prstGeom>
        </p:spPr>
      </p:pic>
    </p:spTree>
    <p:extLst>
      <p:ext uri="{BB962C8B-B14F-4D97-AF65-F5344CB8AC3E}">
        <p14:creationId xmlns:p14="http://schemas.microsoft.com/office/powerpoint/2010/main" val="39456858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5CCE1-52B3-05A3-8FE1-EAD798864B5E}"/>
              </a:ext>
            </a:extLst>
          </p:cNvPr>
          <p:cNvSpPr>
            <a:spLocks noGrp="1"/>
          </p:cNvSpPr>
          <p:nvPr>
            <p:ph type="title"/>
          </p:nvPr>
        </p:nvSpPr>
        <p:spPr/>
        <p:txBody>
          <a:bodyPr/>
          <a:lstStyle/>
          <a:p>
            <a:r>
              <a:rPr lang="en-US" altLang="zh-CN" dirty="0"/>
              <a:t>Instruction</a:t>
            </a:r>
            <a:r>
              <a:rPr lang="zh-CN" altLang="en-US" dirty="0"/>
              <a:t> </a:t>
            </a:r>
            <a:r>
              <a:rPr lang="en-US" altLang="zh-CN" dirty="0"/>
              <a:t>Tuning</a:t>
            </a:r>
            <a:endParaRPr lang="en-CN" dirty="0"/>
          </a:p>
        </p:txBody>
      </p:sp>
      <p:sp>
        <p:nvSpPr>
          <p:cNvPr id="3" name="Content Placeholder 2">
            <a:extLst>
              <a:ext uri="{FF2B5EF4-FFF2-40B4-BE49-F238E27FC236}">
                <a16:creationId xmlns:a16="http://schemas.microsoft.com/office/drawing/2014/main" id="{FB0CEA90-A108-E0E8-CE14-291D253125B7}"/>
              </a:ext>
            </a:extLst>
          </p:cNvPr>
          <p:cNvSpPr>
            <a:spLocks noGrp="1"/>
          </p:cNvSpPr>
          <p:nvPr>
            <p:ph idx="1"/>
          </p:nvPr>
        </p:nvSpPr>
        <p:spPr/>
        <p:txBody>
          <a:bodyPr/>
          <a:lstStyle/>
          <a:p>
            <a:r>
              <a:rPr lang="en-US" altLang="zh-CN" dirty="0"/>
              <a:t>Finetuning</a:t>
            </a:r>
            <a:r>
              <a:rPr lang="zh-CN" altLang="en-US" dirty="0"/>
              <a:t> </a:t>
            </a:r>
            <a:r>
              <a:rPr lang="en-US" altLang="zh-CN" dirty="0"/>
              <a:t>LLMs</a:t>
            </a:r>
            <a:r>
              <a:rPr lang="zh-CN" altLang="en-US" dirty="0"/>
              <a:t> </a:t>
            </a:r>
            <a:r>
              <a:rPr lang="en-US" altLang="zh-CN" dirty="0"/>
              <a:t>using</a:t>
            </a:r>
            <a:r>
              <a:rPr lang="zh-CN" altLang="en-US" dirty="0"/>
              <a:t> </a:t>
            </a:r>
            <a:r>
              <a:rPr lang="en-US" altLang="zh-CN" dirty="0"/>
              <a:t>(INSTRUCTION,</a:t>
            </a:r>
            <a:r>
              <a:rPr lang="zh-CN" altLang="en-US" dirty="0"/>
              <a:t> </a:t>
            </a:r>
            <a:r>
              <a:rPr lang="en-US" altLang="zh-CN" dirty="0"/>
              <a:t>OUTPUT)</a:t>
            </a:r>
            <a:r>
              <a:rPr lang="zh-CN" altLang="en-US" dirty="0"/>
              <a:t> </a:t>
            </a:r>
            <a:r>
              <a:rPr lang="en-US" altLang="zh-CN" dirty="0"/>
              <a:t>pairs</a:t>
            </a:r>
          </a:p>
          <a:p>
            <a:pPr lvl="1"/>
            <a:r>
              <a:rPr lang="en-US" altLang="zh-CN" dirty="0"/>
              <a:t>INSTRUCTION:</a:t>
            </a:r>
            <a:r>
              <a:rPr lang="zh-CN" altLang="en-US" dirty="0"/>
              <a:t> </a:t>
            </a:r>
            <a:r>
              <a:rPr lang="en-US" altLang="zh-CN" dirty="0"/>
              <a:t>human</a:t>
            </a:r>
            <a:r>
              <a:rPr lang="zh-CN" altLang="en-US" dirty="0"/>
              <a:t> </a:t>
            </a:r>
            <a:r>
              <a:rPr lang="en-US" altLang="zh-CN" dirty="0"/>
              <a:t>instruction</a:t>
            </a:r>
            <a:r>
              <a:rPr lang="zh-CN" altLang="en-US" dirty="0"/>
              <a:t> </a:t>
            </a:r>
            <a:r>
              <a:rPr lang="en-US" altLang="zh-CN" dirty="0"/>
              <a:t>for</a:t>
            </a:r>
            <a:r>
              <a:rPr lang="zh-CN" altLang="en-US" dirty="0"/>
              <a:t> </a:t>
            </a:r>
            <a:r>
              <a:rPr lang="en-US" altLang="zh-CN" dirty="0"/>
              <a:t>the</a:t>
            </a:r>
            <a:r>
              <a:rPr lang="zh-CN" altLang="en-US" dirty="0"/>
              <a:t> </a:t>
            </a:r>
            <a:r>
              <a:rPr lang="en-US" altLang="zh-CN" dirty="0"/>
              <a:t>model</a:t>
            </a:r>
          </a:p>
          <a:p>
            <a:pPr lvl="1"/>
            <a:r>
              <a:rPr lang="en-US" altLang="zh-CN" dirty="0"/>
              <a:t>OUTPUT:</a:t>
            </a:r>
            <a:r>
              <a:rPr lang="zh-CN" altLang="en-US" dirty="0"/>
              <a:t> </a:t>
            </a:r>
            <a:r>
              <a:rPr lang="en-US" altLang="zh-CN" dirty="0"/>
              <a:t>the</a:t>
            </a:r>
            <a:r>
              <a:rPr lang="zh-CN" altLang="en-US" dirty="0"/>
              <a:t> </a:t>
            </a:r>
            <a:r>
              <a:rPr lang="en-US" altLang="zh-CN" dirty="0"/>
              <a:t>desired</a:t>
            </a:r>
            <a:r>
              <a:rPr lang="zh-CN" altLang="en-US" dirty="0"/>
              <a:t> </a:t>
            </a:r>
            <a:r>
              <a:rPr lang="en-US" altLang="zh-CN" dirty="0"/>
              <a:t>output</a:t>
            </a:r>
            <a:r>
              <a:rPr lang="zh-CN" altLang="en-US" dirty="0"/>
              <a:t> </a:t>
            </a:r>
            <a:r>
              <a:rPr lang="en-US" altLang="zh-CN" dirty="0"/>
              <a:t>that</a:t>
            </a:r>
            <a:r>
              <a:rPr lang="zh-CN" altLang="en-US" dirty="0"/>
              <a:t> </a:t>
            </a:r>
            <a:r>
              <a:rPr lang="en-US" altLang="zh-CN" dirty="0"/>
              <a:t>follows</a:t>
            </a:r>
            <a:r>
              <a:rPr lang="zh-CN" altLang="en-US" dirty="0"/>
              <a:t> </a:t>
            </a:r>
            <a:r>
              <a:rPr lang="en-US" altLang="zh-CN" dirty="0"/>
              <a:t>the</a:t>
            </a:r>
            <a:r>
              <a:rPr lang="zh-CN" altLang="en-US" dirty="0"/>
              <a:t> </a:t>
            </a:r>
            <a:r>
              <a:rPr lang="en-US" altLang="zh-CN" dirty="0"/>
              <a:t>INSTRUCTION</a:t>
            </a:r>
          </a:p>
          <a:p>
            <a:endParaRPr lang="en-US" dirty="0"/>
          </a:p>
          <a:p>
            <a:r>
              <a:rPr lang="en-US" altLang="zh-CN" dirty="0"/>
              <a:t>Objectives:</a:t>
            </a:r>
          </a:p>
          <a:p>
            <a:pPr lvl="1"/>
            <a:r>
              <a:rPr lang="en-US" altLang="zh-CN" dirty="0"/>
              <a:t>Bridge</a:t>
            </a:r>
            <a:r>
              <a:rPr lang="zh-CN" altLang="en-US" dirty="0"/>
              <a:t> </a:t>
            </a:r>
            <a:r>
              <a:rPr lang="en-US" altLang="zh-CN" dirty="0"/>
              <a:t>the</a:t>
            </a:r>
            <a:r>
              <a:rPr lang="zh-CN" altLang="en-US" dirty="0"/>
              <a:t> </a:t>
            </a:r>
            <a:r>
              <a:rPr lang="en-US" altLang="zh-CN" dirty="0"/>
              <a:t>gap</a:t>
            </a:r>
            <a:r>
              <a:rPr lang="zh-CN" altLang="en-US" dirty="0"/>
              <a:t> </a:t>
            </a:r>
            <a:r>
              <a:rPr lang="en-US" altLang="zh-CN" dirty="0"/>
              <a:t>between</a:t>
            </a:r>
            <a:r>
              <a:rPr lang="zh-CN" altLang="en-US" dirty="0"/>
              <a:t> </a:t>
            </a:r>
            <a:r>
              <a:rPr lang="en-US" altLang="zh-CN" dirty="0"/>
              <a:t>pretraining</a:t>
            </a:r>
            <a:r>
              <a:rPr lang="zh-CN" altLang="en-US" dirty="0"/>
              <a:t> </a:t>
            </a:r>
            <a:r>
              <a:rPr lang="en-US" altLang="zh-CN" dirty="0"/>
              <a:t>objectives</a:t>
            </a:r>
            <a:r>
              <a:rPr lang="zh-CN" altLang="en-US" dirty="0"/>
              <a:t> </a:t>
            </a:r>
            <a:r>
              <a:rPr lang="en-US" altLang="zh-CN" dirty="0"/>
              <a:t>and</a:t>
            </a:r>
            <a:r>
              <a:rPr lang="zh-CN" altLang="en-US" dirty="0"/>
              <a:t> </a:t>
            </a:r>
            <a:r>
              <a:rPr lang="en-US" altLang="zh-CN" dirty="0"/>
              <a:t>downstream</a:t>
            </a:r>
            <a:r>
              <a:rPr lang="zh-CN" altLang="en-US" dirty="0"/>
              <a:t> </a:t>
            </a:r>
            <a:r>
              <a:rPr lang="en-US" altLang="zh-CN" dirty="0"/>
              <a:t>applications</a:t>
            </a:r>
          </a:p>
          <a:p>
            <a:pPr lvl="1"/>
            <a:r>
              <a:rPr lang="en-US" dirty="0"/>
              <a:t>Stee</a:t>
            </a:r>
            <a:r>
              <a:rPr lang="en-US" altLang="zh-CN" dirty="0"/>
              <a:t>r</a:t>
            </a:r>
            <a:r>
              <a:rPr lang="zh-CN" altLang="en-US" dirty="0"/>
              <a:t> </a:t>
            </a:r>
            <a:r>
              <a:rPr lang="en-US" altLang="zh-CN" dirty="0"/>
              <a:t>the</a:t>
            </a:r>
            <a:r>
              <a:rPr lang="zh-CN" altLang="en-US" dirty="0"/>
              <a:t> </a:t>
            </a:r>
            <a:r>
              <a:rPr lang="en-US" altLang="zh-CN" dirty="0"/>
              <a:t>model</a:t>
            </a:r>
            <a:r>
              <a:rPr lang="zh-CN" altLang="en-US" dirty="0"/>
              <a:t> </a:t>
            </a:r>
            <a:r>
              <a:rPr lang="en-US" altLang="zh-CN" dirty="0"/>
              <a:t>behavior</a:t>
            </a:r>
            <a:r>
              <a:rPr lang="zh-CN" altLang="en-US" dirty="0"/>
              <a:t> </a:t>
            </a:r>
            <a:r>
              <a:rPr lang="en-US" altLang="zh-CN" dirty="0"/>
              <a:t>towards</a:t>
            </a:r>
            <a:r>
              <a:rPr lang="zh-CN" altLang="en-US" dirty="0"/>
              <a:t> </a:t>
            </a:r>
            <a:r>
              <a:rPr lang="en-US" altLang="zh-CN" dirty="0"/>
              <a:t>more</a:t>
            </a:r>
            <a:r>
              <a:rPr lang="zh-CN" altLang="en-US" dirty="0"/>
              <a:t> </a:t>
            </a:r>
            <a:r>
              <a:rPr lang="en-US" altLang="zh-CN" dirty="0"/>
              <a:t>controllable</a:t>
            </a:r>
            <a:r>
              <a:rPr lang="zh-CN" altLang="en-US" dirty="0"/>
              <a:t> </a:t>
            </a:r>
            <a:r>
              <a:rPr lang="en-US" altLang="zh-CN" dirty="0"/>
              <a:t>and</a:t>
            </a:r>
            <a:r>
              <a:rPr lang="zh-CN" altLang="en-US" dirty="0"/>
              <a:t> </a:t>
            </a:r>
            <a:r>
              <a:rPr lang="en-US" altLang="zh-CN" dirty="0"/>
              <a:t>predictable</a:t>
            </a:r>
          </a:p>
          <a:p>
            <a:pPr lvl="1"/>
            <a:r>
              <a:rPr lang="en-US" altLang="zh-CN" dirty="0"/>
              <a:t>Quickly</a:t>
            </a:r>
            <a:r>
              <a:rPr lang="zh-CN" altLang="en-US" dirty="0"/>
              <a:t> </a:t>
            </a:r>
            <a:r>
              <a:rPr lang="en-US" altLang="zh-CN" dirty="0"/>
              <a:t>adapt</a:t>
            </a:r>
            <a:r>
              <a:rPr lang="zh-CN" altLang="en-US" dirty="0"/>
              <a:t> </a:t>
            </a:r>
            <a:r>
              <a:rPr lang="en-US" altLang="zh-CN" dirty="0"/>
              <a:t>to</a:t>
            </a:r>
            <a:r>
              <a:rPr lang="zh-CN" altLang="en-US" dirty="0"/>
              <a:t> </a:t>
            </a:r>
            <a:r>
              <a:rPr lang="en-US" altLang="zh-CN" dirty="0"/>
              <a:t>a</a:t>
            </a:r>
            <a:r>
              <a:rPr lang="zh-CN" altLang="en-US" dirty="0"/>
              <a:t> </a:t>
            </a:r>
            <a:r>
              <a:rPr lang="en-US" altLang="zh-CN" dirty="0"/>
              <a:t>new</a:t>
            </a:r>
            <a:r>
              <a:rPr lang="zh-CN" altLang="en-US" dirty="0"/>
              <a:t> </a:t>
            </a:r>
            <a:r>
              <a:rPr lang="en-US" altLang="zh-CN" dirty="0"/>
              <a:t>domain</a:t>
            </a:r>
            <a:r>
              <a:rPr lang="zh-CN" altLang="en-US" dirty="0"/>
              <a:t> </a:t>
            </a:r>
            <a:r>
              <a:rPr lang="en-US" altLang="zh-CN" dirty="0"/>
              <a:t>without</a:t>
            </a:r>
            <a:r>
              <a:rPr lang="zh-CN" altLang="en-US" dirty="0"/>
              <a:t> </a:t>
            </a:r>
            <a:r>
              <a:rPr lang="en-US" altLang="zh-CN" dirty="0"/>
              <a:t>extensive</a:t>
            </a:r>
            <a:r>
              <a:rPr lang="zh-CN" altLang="en-US" dirty="0"/>
              <a:t> </a:t>
            </a:r>
            <a:r>
              <a:rPr lang="en-US" altLang="zh-CN" dirty="0"/>
              <a:t>retraining</a:t>
            </a:r>
            <a:endParaRPr lang="en-US" dirty="0"/>
          </a:p>
          <a:p>
            <a:pPr lvl="1"/>
            <a:endParaRPr lang="en-CN" dirty="0"/>
          </a:p>
        </p:txBody>
      </p:sp>
    </p:spTree>
    <p:extLst>
      <p:ext uri="{BB962C8B-B14F-4D97-AF65-F5344CB8AC3E}">
        <p14:creationId xmlns:p14="http://schemas.microsoft.com/office/powerpoint/2010/main" val="23463967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16968-1A6D-A88C-891B-20194D464772}"/>
              </a:ext>
            </a:extLst>
          </p:cNvPr>
          <p:cNvSpPr>
            <a:spLocks noGrp="1"/>
          </p:cNvSpPr>
          <p:nvPr>
            <p:ph type="title"/>
          </p:nvPr>
        </p:nvSpPr>
        <p:spPr/>
        <p:txBody>
          <a:bodyPr/>
          <a:lstStyle/>
          <a:p>
            <a:r>
              <a:rPr lang="en-CN" dirty="0"/>
              <a:t>Instru</a:t>
            </a:r>
            <a:r>
              <a:rPr lang="en-US" altLang="zh-CN" dirty="0" err="1"/>
              <a:t>ction</a:t>
            </a:r>
            <a:r>
              <a:rPr lang="zh-CN" altLang="en-US" dirty="0"/>
              <a:t> </a:t>
            </a:r>
            <a:r>
              <a:rPr lang="en-US" altLang="zh-CN" dirty="0"/>
              <a:t>Dataset</a:t>
            </a:r>
            <a:r>
              <a:rPr lang="zh-CN" altLang="en-US" dirty="0"/>
              <a:t> </a:t>
            </a:r>
            <a:r>
              <a:rPr lang="en-US" altLang="zh-CN" dirty="0"/>
              <a:t>Construction</a:t>
            </a:r>
            <a:endParaRPr lang="en-CN" dirty="0"/>
          </a:p>
        </p:txBody>
      </p:sp>
      <p:sp>
        <p:nvSpPr>
          <p:cNvPr id="3" name="Content Placeholder 2">
            <a:extLst>
              <a:ext uri="{FF2B5EF4-FFF2-40B4-BE49-F238E27FC236}">
                <a16:creationId xmlns:a16="http://schemas.microsoft.com/office/drawing/2014/main" id="{E753FADF-7116-B3EC-A08F-5FDFE592F531}"/>
              </a:ext>
            </a:extLst>
          </p:cNvPr>
          <p:cNvSpPr>
            <a:spLocks noGrp="1"/>
          </p:cNvSpPr>
          <p:nvPr>
            <p:ph idx="1"/>
          </p:nvPr>
        </p:nvSpPr>
        <p:spPr/>
        <p:txBody>
          <a:bodyPr/>
          <a:lstStyle/>
          <a:p>
            <a:r>
              <a:rPr lang="en-US" altLang="zh-CN" dirty="0"/>
              <a:t>Each</a:t>
            </a:r>
            <a:r>
              <a:rPr lang="zh-CN" altLang="en-US" dirty="0"/>
              <a:t> </a:t>
            </a:r>
            <a:r>
              <a:rPr lang="en-US" altLang="zh-CN" dirty="0"/>
              <a:t>instance</a:t>
            </a:r>
            <a:r>
              <a:rPr lang="zh-CN" altLang="en-US" dirty="0"/>
              <a:t> </a:t>
            </a:r>
            <a:r>
              <a:rPr lang="en-US" altLang="zh-CN" dirty="0"/>
              <a:t>is</a:t>
            </a:r>
            <a:r>
              <a:rPr lang="zh-CN" altLang="en-US" dirty="0"/>
              <a:t> </a:t>
            </a:r>
            <a:r>
              <a:rPr lang="en-US" altLang="zh-CN" dirty="0"/>
              <a:t>composed</a:t>
            </a:r>
            <a:r>
              <a:rPr lang="zh-CN" altLang="en-US" dirty="0"/>
              <a:t> </a:t>
            </a:r>
            <a:r>
              <a:rPr lang="en-US" altLang="zh-CN" dirty="0"/>
              <a:t>of</a:t>
            </a:r>
            <a:r>
              <a:rPr lang="zh-CN" altLang="en-US" dirty="0"/>
              <a:t> </a:t>
            </a:r>
            <a:r>
              <a:rPr lang="en-US" altLang="zh-CN" dirty="0"/>
              <a:t>three</a:t>
            </a:r>
            <a:r>
              <a:rPr lang="zh-CN" altLang="en-US" dirty="0"/>
              <a:t> </a:t>
            </a:r>
            <a:r>
              <a:rPr lang="en-US" altLang="zh-CN" dirty="0"/>
              <a:t>elements:</a:t>
            </a:r>
          </a:p>
          <a:p>
            <a:pPr lvl="1"/>
            <a:r>
              <a:rPr lang="en-US" altLang="zh-CN" dirty="0"/>
              <a:t>An</a:t>
            </a:r>
            <a:r>
              <a:rPr lang="zh-CN" altLang="en-US" dirty="0"/>
              <a:t> </a:t>
            </a:r>
            <a:r>
              <a:rPr lang="en-US" altLang="zh-CN" dirty="0"/>
              <a:t>instruction:</a:t>
            </a:r>
            <a:r>
              <a:rPr lang="zh-CN" altLang="en-US" dirty="0"/>
              <a:t> </a:t>
            </a:r>
            <a:r>
              <a:rPr lang="en-US" altLang="zh-CN" dirty="0"/>
              <a:t>a</a:t>
            </a:r>
            <a:r>
              <a:rPr lang="zh-CN" altLang="en-US" dirty="0"/>
              <a:t> </a:t>
            </a:r>
            <a:r>
              <a:rPr lang="en-US" altLang="zh-CN" dirty="0"/>
              <a:t>natural</a:t>
            </a:r>
            <a:r>
              <a:rPr lang="zh-CN" altLang="en-US" dirty="0"/>
              <a:t> </a:t>
            </a:r>
            <a:r>
              <a:rPr lang="en-US" altLang="zh-CN" dirty="0"/>
              <a:t>language</a:t>
            </a:r>
            <a:r>
              <a:rPr lang="zh-CN" altLang="en-US" dirty="0"/>
              <a:t> </a:t>
            </a:r>
            <a:r>
              <a:rPr lang="en-US" altLang="zh-CN" dirty="0"/>
              <a:t>text</a:t>
            </a:r>
            <a:r>
              <a:rPr lang="zh-CN" altLang="en-US" dirty="0"/>
              <a:t> </a:t>
            </a:r>
            <a:r>
              <a:rPr lang="en-US" altLang="zh-CN" dirty="0"/>
              <a:t>sequence</a:t>
            </a:r>
            <a:r>
              <a:rPr lang="zh-CN" altLang="en-US" dirty="0"/>
              <a:t> </a:t>
            </a:r>
            <a:r>
              <a:rPr lang="en-US" altLang="zh-CN" dirty="0"/>
              <a:t>to</a:t>
            </a:r>
            <a:r>
              <a:rPr lang="zh-CN" altLang="en-US" dirty="0"/>
              <a:t> </a:t>
            </a:r>
            <a:r>
              <a:rPr lang="en-US" altLang="zh-CN" dirty="0"/>
              <a:t>specify</a:t>
            </a:r>
            <a:r>
              <a:rPr lang="zh-CN" altLang="en-US" dirty="0"/>
              <a:t> </a:t>
            </a:r>
            <a:r>
              <a:rPr lang="en-US" altLang="zh-CN" dirty="0"/>
              <a:t>the</a:t>
            </a:r>
            <a:r>
              <a:rPr lang="zh-CN" altLang="en-US" dirty="0"/>
              <a:t> </a:t>
            </a:r>
            <a:r>
              <a:rPr lang="en-US" altLang="zh-CN" dirty="0"/>
              <a:t>task</a:t>
            </a:r>
          </a:p>
          <a:p>
            <a:pPr lvl="1"/>
            <a:r>
              <a:rPr lang="en-US" altLang="zh-CN" dirty="0"/>
              <a:t>An</a:t>
            </a:r>
            <a:r>
              <a:rPr lang="zh-CN" altLang="en-US" dirty="0"/>
              <a:t> </a:t>
            </a:r>
            <a:r>
              <a:rPr lang="en-US" altLang="zh-CN" dirty="0"/>
              <a:t>optional</a:t>
            </a:r>
            <a:r>
              <a:rPr lang="zh-CN" altLang="en-US" dirty="0"/>
              <a:t> </a:t>
            </a:r>
            <a:r>
              <a:rPr lang="en-US" altLang="zh-CN" dirty="0"/>
              <a:t>input:</a:t>
            </a:r>
            <a:r>
              <a:rPr lang="zh-CN" altLang="en-US" dirty="0"/>
              <a:t> </a:t>
            </a:r>
            <a:r>
              <a:rPr lang="en-US" altLang="zh-CN" dirty="0"/>
              <a:t>supplementary</a:t>
            </a:r>
            <a:r>
              <a:rPr lang="zh-CN" altLang="en-US" dirty="0"/>
              <a:t> </a:t>
            </a:r>
            <a:r>
              <a:rPr lang="en-US" altLang="zh-CN" dirty="0"/>
              <a:t>information</a:t>
            </a:r>
            <a:r>
              <a:rPr lang="zh-CN" altLang="en-US" dirty="0"/>
              <a:t> </a:t>
            </a:r>
            <a:r>
              <a:rPr lang="en-US" altLang="zh-CN" dirty="0"/>
              <a:t>for</a:t>
            </a:r>
            <a:r>
              <a:rPr lang="zh-CN" altLang="en-US" dirty="0"/>
              <a:t> </a:t>
            </a:r>
            <a:r>
              <a:rPr lang="en-US" altLang="zh-CN" dirty="0"/>
              <a:t>context</a:t>
            </a:r>
          </a:p>
          <a:p>
            <a:pPr lvl="1"/>
            <a:r>
              <a:rPr lang="en-US" altLang="zh-CN" dirty="0"/>
              <a:t>Output:</a:t>
            </a:r>
            <a:r>
              <a:rPr lang="zh-CN" altLang="en-US" dirty="0"/>
              <a:t> </a:t>
            </a:r>
            <a:r>
              <a:rPr lang="en-US" altLang="zh-CN" dirty="0"/>
              <a:t>an</a:t>
            </a:r>
            <a:r>
              <a:rPr lang="zh-CN" altLang="en-US" dirty="0"/>
              <a:t> </a:t>
            </a:r>
            <a:r>
              <a:rPr lang="en-US" altLang="zh-CN" dirty="0"/>
              <a:t>anticipated</a:t>
            </a:r>
            <a:r>
              <a:rPr lang="zh-CN" altLang="en-US" dirty="0"/>
              <a:t> </a:t>
            </a:r>
            <a:r>
              <a:rPr lang="en-US" altLang="zh-CN" dirty="0"/>
              <a:t>output</a:t>
            </a:r>
            <a:r>
              <a:rPr lang="zh-CN" altLang="en-US" dirty="0"/>
              <a:t> </a:t>
            </a:r>
            <a:r>
              <a:rPr lang="en-US" altLang="zh-CN" dirty="0"/>
              <a:t>based</a:t>
            </a:r>
            <a:r>
              <a:rPr lang="zh-CN" altLang="en-US" dirty="0"/>
              <a:t> </a:t>
            </a:r>
            <a:r>
              <a:rPr lang="en-US" altLang="zh-CN" dirty="0"/>
              <a:t>on</a:t>
            </a:r>
            <a:r>
              <a:rPr lang="zh-CN" altLang="en-US" dirty="0"/>
              <a:t> </a:t>
            </a:r>
            <a:r>
              <a:rPr lang="en-US" altLang="zh-CN" dirty="0"/>
              <a:t>the</a:t>
            </a:r>
            <a:r>
              <a:rPr lang="zh-CN" altLang="en-US" dirty="0"/>
              <a:t> </a:t>
            </a:r>
            <a:r>
              <a:rPr lang="en-US" altLang="zh-CN" dirty="0"/>
              <a:t>instruction</a:t>
            </a:r>
            <a:r>
              <a:rPr lang="zh-CN" altLang="en-US" dirty="0"/>
              <a:t> </a:t>
            </a:r>
            <a:r>
              <a:rPr lang="en-US" altLang="zh-CN" dirty="0"/>
              <a:t>and</a:t>
            </a:r>
            <a:r>
              <a:rPr lang="zh-CN" altLang="en-US" dirty="0"/>
              <a:t> </a:t>
            </a:r>
            <a:r>
              <a:rPr lang="en-US" altLang="zh-CN" dirty="0"/>
              <a:t>the</a:t>
            </a:r>
            <a:r>
              <a:rPr lang="zh-CN" altLang="en-US" dirty="0"/>
              <a:t> </a:t>
            </a:r>
            <a:r>
              <a:rPr lang="en-US" altLang="zh-CN" dirty="0"/>
              <a:t>input</a:t>
            </a:r>
            <a:endParaRPr lang="en-CN" dirty="0"/>
          </a:p>
        </p:txBody>
      </p:sp>
      <p:pic>
        <p:nvPicPr>
          <p:cNvPr id="4" name="Picture 3">
            <a:extLst>
              <a:ext uri="{FF2B5EF4-FFF2-40B4-BE49-F238E27FC236}">
                <a16:creationId xmlns:a16="http://schemas.microsoft.com/office/drawing/2014/main" id="{C24AC8FD-1080-7B97-645C-2D418992CEC9}"/>
              </a:ext>
            </a:extLst>
          </p:cNvPr>
          <p:cNvPicPr>
            <a:picLocks noChangeAspect="1"/>
          </p:cNvPicPr>
          <p:nvPr/>
        </p:nvPicPr>
        <p:blipFill>
          <a:blip r:embed="rId2"/>
          <a:srcRect b="39340"/>
          <a:stretch/>
        </p:blipFill>
        <p:spPr>
          <a:xfrm>
            <a:off x="2078318" y="3590449"/>
            <a:ext cx="6348506" cy="2523480"/>
          </a:xfrm>
          <a:prstGeom prst="rect">
            <a:avLst/>
          </a:prstGeom>
        </p:spPr>
      </p:pic>
    </p:spTree>
    <p:extLst>
      <p:ext uri="{BB962C8B-B14F-4D97-AF65-F5344CB8AC3E}">
        <p14:creationId xmlns:p14="http://schemas.microsoft.com/office/powerpoint/2010/main" val="3413836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10FC3-AA3F-4BD3-B87D-CCBEEA6F8F2F}"/>
              </a:ext>
            </a:extLst>
          </p:cNvPr>
          <p:cNvSpPr>
            <a:spLocks noGrp="1"/>
          </p:cNvSpPr>
          <p:nvPr>
            <p:ph type="title"/>
          </p:nvPr>
        </p:nvSpPr>
        <p:spPr/>
        <p:txBody>
          <a:bodyPr/>
          <a:lstStyle/>
          <a:p>
            <a:r>
              <a:rPr lang="en-US" altLang="zh-CN" dirty="0"/>
              <a:t>Overview</a:t>
            </a:r>
            <a:r>
              <a:rPr lang="zh-CN" altLang="en-US" dirty="0"/>
              <a:t> </a:t>
            </a:r>
            <a:r>
              <a:rPr lang="en-US" altLang="zh-CN" dirty="0"/>
              <a:t>of</a:t>
            </a:r>
            <a:r>
              <a:rPr lang="zh-CN" altLang="en-US" dirty="0"/>
              <a:t> </a:t>
            </a:r>
            <a:r>
              <a:rPr lang="en-US" altLang="zh-CN" dirty="0"/>
              <a:t>LLMs</a:t>
            </a:r>
            <a:r>
              <a:rPr lang="zh-CN" altLang="en-US" dirty="0"/>
              <a:t> </a:t>
            </a:r>
            <a:r>
              <a:rPr lang="en-US" altLang="zh-CN" dirty="0"/>
              <a:t>Training</a:t>
            </a:r>
            <a:endParaRPr lang="en-CN" dirty="0"/>
          </a:p>
        </p:txBody>
      </p:sp>
      <p:sp>
        <p:nvSpPr>
          <p:cNvPr id="3" name="Content Placeholder 2">
            <a:extLst>
              <a:ext uri="{FF2B5EF4-FFF2-40B4-BE49-F238E27FC236}">
                <a16:creationId xmlns:a16="http://schemas.microsoft.com/office/drawing/2014/main" id="{2B7A087F-C569-0417-2992-F48910BFD9F1}"/>
              </a:ext>
            </a:extLst>
          </p:cNvPr>
          <p:cNvSpPr>
            <a:spLocks noGrp="1"/>
          </p:cNvSpPr>
          <p:nvPr>
            <p:ph idx="1"/>
          </p:nvPr>
        </p:nvSpPr>
        <p:spPr>
          <a:xfrm>
            <a:off x="838200" y="1690688"/>
            <a:ext cx="10515600" cy="4351338"/>
          </a:xfrm>
        </p:spPr>
        <p:txBody>
          <a:bodyPr/>
          <a:lstStyle/>
          <a:p>
            <a:r>
              <a:rPr lang="en-US" altLang="zh-CN" dirty="0"/>
              <a:t>Pretraining</a:t>
            </a:r>
            <a:r>
              <a:rPr lang="zh-CN" altLang="en-US" dirty="0"/>
              <a:t> </a:t>
            </a:r>
            <a:r>
              <a:rPr lang="en-US" altLang="zh-CN" dirty="0"/>
              <a:t>-&gt;</a:t>
            </a:r>
            <a:r>
              <a:rPr lang="zh-CN" altLang="en-US" dirty="0"/>
              <a:t> </a:t>
            </a:r>
            <a:r>
              <a:rPr lang="en-US" altLang="zh-CN" dirty="0"/>
              <a:t>Supervised</a:t>
            </a:r>
            <a:r>
              <a:rPr lang="zh-CN" altLang="en-US" dirty="0"/>
              <a:t> </a:t>
            </a:r>
            <a:r>
              <a:rPr lang="en-US" altLang="zh-CN" dirty="0"/>
              <a:t>Fine-tuning</a:t>
            </a:r>
            <a:r>
              <a:rPr lang="zh-CN" altLang="en-US" dirty="0"/>
              <a:t> </a:t>
            </a:r>
            <a:r>
              <a:rPr lang="en-US" altLang="zh-CN" dirty="0"/>
              <a:t>(SFT)</a:t>
            </a:r>
            <a:r>
              <a:rPr lang="zh-CN" altLang="en-US" dirty="0"/>
              <a:t> </a:t>
            </a:r>
            <a:r>
              <a:rPr lang="en-US" altLang="zh-CN" dirty="0"/>
              <a:t>-&gt;</a:t>
            </a:r>
            <a:r>
              <a:rPr lang="zh-CN" altLang="en-US" dirty="0"/>
              <a:t> </a:t>
            </a:r>
            <a:r>
              <a:rPr lang="en-US" altLang="zh-CN" dirty="0"/>
              <a:t>Reinforcement</a:t>
            </a:r>
            <a:r>
              <a:rPr lang="zh-CN" altLang="en-US" dirty="0"/>
              <a:t> </a:t>
            </a:r>
            <a:r>
              <a:rPr lang="en-US" altLang="zh-CN" dirty="0"/>
              <a:t>Learning</a:t>
            </a:r>
            <a:r>
              <a:rPr lang="zh-CN" altLang="en-US" dirty="0"/>
              <a:t> </a:t>
            </a:r>
            <a:r>
              <a:rPr lang="en-US" altLang="zh-CN" dirty="0"/>
              <a:t>Human</a:t>
            </a:r>
            <a:r>
              <a:rPr lang="zh-CN" altLang="en-US" dirty="0"/>
              <a:t> </a:t>
            </a:r>
            <a:r>
              <a:rPr lang="en-US" altLang="zh-CN" dirty="0"/>
              <a:t>Feedback</a:t>
            </a:r>
            <a:r>
              <a:rPr lang="zh-CN" altLang="en-US" dirty="0"/>
              <a:t> </a:t>
            </a:r>
            <a:r>
              <a:rPr lang="en-US" altLang="zh-CN" dirty="0"/>
              <a:t>(RLHF)</a:t>
            </a:r>
            <a:endParaRPr lang="en-CN" dirty="0"/>
          </a:p>
        </p:txBody>
      </p:sp>
      <p:pic>
        <p:nvPicPr>
          <p:cNvPr id="4" name="Picture 3">
            <a:extLst>
              <a:ext uri="{FF2B5EF4-FFF2-40B4-BE49-F238E27FC236}">
                <a16:creationId xmlns:a16="http://schemas.microsoft.com/office/drawing/2014/main" id="{8B46EC9C-31B7-F7F5-4E40-293DFB5C74A7}"/>
              </a:ext>
            </a:extLst>
          </p:cNvPr>
          <p:cNvPicPr>
            <a:picLocks noChangeAspect="1"/>
          </p:cNvPicPr>
          <p:nvPr/>
        </p:nvPicPr>
        <p:blipFill>
          <a:blip r:embed="rId2"/>
          <a:stretch>
            <a:fillRect/>
          </a:stretch>
        </p:blipFill>
        <p:spPr>
          <a:xfrm>
            <a:off x="1588246" y="2749071"/>
            <a:ext cx="8019229" cy="3743804"/>
          </a:xfrm>
          <a:prstGeom prst="rect">
            <a:avLst/>
          </a:prstGeom>
        </p:spPr>
      </p:pic>
    </p:spTree>
    <p:extLst>
      <p:ext uri="{BB962C8B-B14F-4D97-AF65-F5344CB8AC3E}">
        <p14:creationId xmlns:p14="http://schemas.microsoft.com/office/powerpoint/2010/main" val="777768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9AF7D-B7D7-8975-14B0-229B4B434383}"/>
              </a:ext>
            </a:extLst>
          </p:cNvPr>
          <p:cNvSpPr>
            <a:spLocks noGrp="1"/>
          </p:cNvSpPr>
          <p:nvPr>
            <p:ph type="title"/>
          </p:nvPr>
        </p:nvSpPr>
        <p:spPr/>
        <p:txBody>
          <a:bodyPr/>
          <a:lstStyle/>
          <a:p>
            <a:r>
              <a:rPr lang="en-US" altLang="zh-CN" dirty="0"/>
              <a:t>Instruction</a:t>
            </a:r>
            <a:r>
              <a:rPr lang="zh-CN" altLang="en-US" dirty="0"/>
              <a:t> </a:t>
            </a:r>
            <a:r>
              <a:rPr lang="en-US" altLang="zh-CN" dirty="0"/>
              <a:t>Dataset</a:t>
            </a:r>
            <a:r>
              <a:rPr lang="zh-CN" altLang="en-US" dirty="0"/>
              <a:t> </a:t>
            </a:r>
            <a:r>
              <a:rPr lang="en-US" altLang="zh-CN" dirty="0"/>
              <a:t>Construction</a:t>
            </a:r>
            <a:endParaRPr lang="en-CN" dirty="0"/>
          </a:p>
        </p:txBody>
      </p:sp>
      <p:sp>
        <p:nvSpPr>
          <p:cNvPr id="3" name="Content Placeholder 2">
            <a:extLst>
              <a:ext uri="{FF2B5EF4-FFF2-40B4-BE49-F238E27FC236}">
                <a16:creationId xmlns:a16="http://schemas.microsoft.com/office/drawing/2014/main" id="{34A0D6BA-1EB5-23BD-6EA7-BBEAF5B77719}"/>
              </a:ext>
            </a:extLst>
          </p:cNvPr>
          <p:cNvSpPr>
            <a:spLocks noGrp="1"/>
          </p:cNvSpPr>
          <p:nvPr>
            <p:ph idx="1"/>
          </p:nvPr>
        </p:nvSpPr>
        <p:spPr/>
        <p:txBody>
          <a:bodyPr/>
          <a:lstStyle/>
          <a:p>
            <a:r>
              <a:rPr lang="en-US" altLang="zh-CN" dirty="0"/>
              <a:t>Two</a:t>
            </a:r>
            <a:r>
              <a:rPr lang="zh-CN" altLang="en-US" dirty="0"/>
              <a:t> </a:t>
            </a:r>
            <a:r>
              <a:rPr lang="en-US" altLang="zh-CN" dirty="0"/>
              <a:t>approaches</a:t>
            </a:r>
          </a:p>
          <a:p>
            <a:pPr lvl="1"/>
            <a:r>
              <a:rPr lang="en-US" altLang="zh-CN" dirty="0"/>
              <a:t>Data</a:t>
            </a:r>
            <a:r>
              <a:rPr lang="zh-CN" altLang="en-US" dirty="0"/>
              <a:t> </a:t>
            </a:r>
            <a:r>
              <a:rPr lang="en-US" altLang="zh-CN" dirty="0"/>
              <a:t>integration</a:t>
            </a:r>
            <a:r>
              <a:rPr lang="zh-CN" altLang="en-US" dirty="0"/>
              <a:t> </a:t>
            </a:r>
            <a:r>
              <a:rPr lang="en-US" altLang="zh-CN" dirty="0"/>
              <a:t>from</a:t>
            </a:r>
            <a:r>
              <a:rPr lang="zh-CN" altLang="en-US" dirty="0"/>
              <a:t> </a:t>
            </a:r>
            <a:r>
              <a:rPr lang="en-US" altLang="zh-CN" dirty="0"/>
              <a:t>annotated</a:t>
            </a:r>
            <a:r>
              <a:rPr lang="zh-CN" altLang="en-US" dirty="0"/>
              <a:t> </a:t>
            </a:r>
            <a:r>
              <a:rPr lang="en-US" altLang="zh-CN" dirty="0"/>
              <a:t>natural</a:t>
            </a:r>
            <a:r>
              <a:rPr lang="zh-CN" altLang="en-US" dirty="0"/>
              <a:t> </a:t>
            </a:r>
            <a:r>
              <a:rPr lang="en-US" altLang="zh-CN" dirty="0"/>
              <a:t>language</a:t>
            </a:r>
            <a:r>
              <a:rPr lang="zh-CN" altLang="en-US" dirty="0"/>
              <a:t> </a:t>
            </a:r>
            <a:r>
              <a:rPr lang="en-US" altLang="zh-CN" dirty="0"/>
              <a:t>datasets</a:t>
            </a:r>
          </a:p>
          <a:p>
            <a:pPr lvl="1"/>
            <a:r>
              <a:rPr lang="en-US" altLang="zh-CN" dirty="0"/>
              <a:t>Generating</a:t>
            </a:r>
            <a:r>
              <a:rPr lang="zh-CN" altLang="en-US" dirty="0"/>
              <a:t> </a:t>
            </a:r>
            <a:r>
              <a:rPr lang="en-US" altLang="zh-CN" dirty="0"/>
              <a:t>outputs</a:t>
            </a:r>
            <a:r>
              <a:rPr lang="zh-CN" altLang="en-US" dirty="0"/>
              <a:t> </a:t>
            </a:r>
            <a:r>
              <a:rPr lang="en-US" altLang="zh-CN" dirty="0"/>
              <a:t>from</a:t>
            </a:r>
            <a:r>
              <a:rPr lang="zh-CN" altLang="en-US" dirty="0"/>
              <a:t> </a:t>
            </a:r>
            <a:r>
              <a:rPr lang="en-US" altLang="zh-CN" dirty="0"/>
              <a:t>LLMs</a:t>
            </a:r>
            <a:endParaRPr lang="en-CN" dirty="0"/>
          </a:p>
        </p:txBody>
      </p:sp>
      <p:pic>
        <p:nvPicPr>
          <p:cNvPr id="4" name="Picture 3">
            <a:extLst>
              <a:ext uri="{FF2B5EF4-FFF2-40B4-BE49-F238E27FC236}">
                <a16:creationId xmlns:a16="http://schemas.microsoft.com/office/drawing/2014/main" id="{56ADD5FE-3818-7A92-0E70-ADC6B3308112}"/>
              </a:ext>
            </a:extLst>
          </p:cNvPr>
          <p:cNvPicPr>
            <a:picLocks noChangeAspect="1"/>
          </p:cNvPicPr>
          <p:nvPr/>
        </p:nvPicPr>
        <p:blipFill>
          <a:blip r:embed="rId2"/>
          <a:stretch>
            <a:fillRect/>
          </a:stretch>
        </p:blipFill>
        <p:spPr>
          <a:xfrm>
            <a:off x="1875118" y="3082644"/>
            <a:ext cx="7772400" cy="3166971"/>
          </a:xfrm>
          <a:prstGeom prst="rect">
            <a:avLst/>
          </a:prstGeom>
        </p:spPr>
      </p:pic>
    </p:spTree>
    <p:extLst>
      <p:ext uri="{BB962C8B-B14F-4D97-AF65-F5344CB8AC3E}">
        <p14:creationId xmlns:p14="http://schemas.microsoft.com/office/powerpoint/2010/main" val="27968598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1AFF1-3462-C091-65D0-7A53363FFB0E}"/>
              </a:ext>
            </a:extLst>
          </p:cNvPr>
          <p:cNvSpPr>
            <a:spLocks noGrp="1"/>
          </p:cNvSpPr>
          <p:nvPr>
            <p:ph type="title"/>
          </p:nvPr>
        </p:nvSpPr>
        <p:spPr/>
        <p:txBody>
          <a:bodyPr>
            <a:normAutofit fontScale="90000"/>
          </a:bodyPr>
          <a:lstStyle/>
          <a:p>
            <a:r>
              <a:rPr lang="en-US" altLang="zh-CN" dirty="0"/>
              <a:t>Automatically</a:t>
            </a:r>
            <a:r>
              <a:rPr lang="zh-CN" altLang="en-US" dirty="0"/>
              <a:t> </a:t>
            </a:r>
            <a:r>
              <a:rPr lang="en-US" altLang="zh-CN" dirty="0"/>
              <a:t>generating</a:t>
            </a:r>
            <a:r>
              <a:rPr lang="zh-CN" altLang="en-US" dirty="0"/>
              <a:t> </a:t>
            </a:r>
            <a:r>
              <a:rPr lang="en-US" altLang="zh-CN" dirty="0"/>
              <a:t>instruction</a:t>
            </a:r>
            <a:r>
              <a:rPr lang="zh-CN" altLang="en-US" dirty="0"/>
              <a:t> </a:t>
            </a:r>
            <a:r>
              <a:rPr lang="en-US" altLang="zh-CN" dirty="0"/>
              <a:t>tuning</a:t>
            </a:r>
            <a:r>
              <a:rPr lang="zh-CN" altLang="en-US" dirty="0"/>
              <a:t> </a:t>
            </a:r>
            <a:r>
              <a:rPr lang="en-US" altLang="zh-CN" dirty="0"/>
              <a:t>data</a:t>
            </a:r>
            <a:r>
              <a:rPr lang="zh-CN" altLang="en-US" dirty="0"/>
              <a:t> </a:t>
            </a:r>
            <a:r>
              <a:rPr lang="en-US" altLang="zh-CN" dirty="0"/>
              <a:t>from</a:t>
            </a:r>
            <a:r>
              <a:rPr lang="zh-CN" altLang="en-US" dirty="0"/>
              <a:t> </a:t>
            </a:r>
            <a:r>
              <a:rPr lang="en-US" altLang="zh-CN" dirty="0"/>
              <a:t>LLMs</a:t>
            </a:r>
            <a:r>
              <a:rPr lang="zh-CN" altLang="en-US" dirty="0"/>
              <a:t> </a:t>
            </a:r>
            <a:r>
              <a:rPr lang="en-US" altLang="zh-CN" dirty="0"/>
              <a:t>(Self-Instruct,</a:t>
            </a:r>
            <a:r>
              <a:rPr lang="zh-CN" altLang="en-US" dirty="0"/>
              <a:t> </a:t>
            </a:r>
            <a:r>
              <a:rPr lang="en-US" altLang="zh-CN" dirty="0"/>
              <a:t>Want</a:t>
            </a:r>
            <a:r>
              <a:rPr lang="zh-CN" altLang="en-US" dirty="0"/>
              <a:t> </a:t>
            </a:r>
            <a:r>
              <a:rPr lang="en-US" altLang="zh-CN" dirty="0"/>
              <a:t>et</a:t>
            </a:r>
            <a:r>
              <a:rPr lang="zh-CN" altLang="en-US" dirty="0"/>
              <a:t> </a:t>
            </a:r>
            <a:r>
              <a:rPr lang="en-US" altLang="zh-CN" dirty="0"/>
              <a:t>al.</a:t>
            </a:r>
            <a:r>
              <a:rPr lang="zh-CN" altLang="en-US" dirty="0"/>
              <a:t> </a:t>
            </a:r>
            <a:r>
              <a:rPr lang="en-US" altLang="zh-CN" dirty="0"/>
              <a:t>2022)</a:t>
            </a:r>
            <a:endParaRPr lang="en-CN" dirty="0"/>
          </a:p>
        </p:txBody>
      </p:sp>
      <p:sp>
        <p:nvSpPr>
          <p:cNvPr id="3" name="Content Placeholder 2">
            <a:extLst>
              <a:ext uri="{FF2B5EF4-FFF2-40B4-BE49-F238E27FC236}">
                <a16:creationId xmlns:a16="http://schemas.microsoft.com/office/drawing/2014/main" id="{7BC1C48B-8EA4-5A5E-8DDF-FB17FD0103D0}"/>
              </a:ext>
            </a:extLst>
          </p:cNvPr>
          <p:cNvSpPr>
            <a:spLocks noGrp="1"/>
          </p:cNvSpPr>
          <p:nvPr>
            <p:ph idx="1"/>
          </p:nvPr>
        </p:nvSpPr>
        <p:spPr/>
        <p:txBody>
          <a:bodyPr/>
          <a:lstStyle/>
          <a:p>
            <a:endParaRPr lang="en-CN" dirty="0"/>
          </a:p>
        </p:txBody>
      </p:sp>
      <p:pic>
        <p:nvPicPr>
          <p:cNvPr id="4" name="Picture 3">
            <a:extLst>
              <a:ext uri="{FF2B5EF4-FFF2-40B4-BE49-F238E27FC236}">
                <a16:creationId xmlns:a16="http://schemas.microsoft.com/office/drawing/2014/main" id="{A7488A41-210D-910C-1B59-14D176BE5BFB}"/>
              </a:ext>
            </a:extLst>
          </p:cNvPr>
          <p:cNvPicPr>
            <a:picLocks noChangeAspect="1"/>
          </p:cNvPicPr>
          <p:nvPr/>
        </p:nvPicPr>
        <p:blipFill>
          <a:blip r:embed="rId2"/>
          <a:stretch>
            <a:fillRect/>
          </a:stretch>
        </p:blipFill>
        <p:spPr>
          <a:xfrm>
            <a:off x="1737659" y="2091683"/>
            <a:ext cx="7772400" cy="3708763"/>
          </a:xfrm>
          <a:prstGeom prst="rect">
            <a:avLst/>
          </a:prstGeom>
        </p:spPr>
      </p:pic>
      <p:sp>
        <p:nvSpPr>
          <p:cNvPr id="6" name="TextBox 5">
            <a:extLst>
              <a:ext uri="{FF2B5EF4-FFF2-40B4-BE49-F238E27FC236}">
                <a16:creationId xmlns:a16="http://schemas.microsoft.com/office/drawing/2014/main" id="{891AB173-916B-EC09-6344-A7D81852F70C}"/>
              </a:ext>
            </a:extLst>
          </p:cNvPr>
          <p:cNvSpPr txBox="1"/>
          <p:nvPr/>
        </p:nvSpPr>
        <p:spPr>
          <a:xfrm>
            <a:off x="2928471" y="6311900"/>
            <a:ext cx="6096000" cy="369332"/>
          </a:xfrm>
          <a:prstGeom prst="rect">
            <a:avLst/>
          </a:prstGeom>
          <a:noFill/>
        </p:spPr>
        <p:txBody>
          <a:bodyPr wrap="square">
            <a:spAutoFit/>
          </a:bodyPr>
          <a:lstStyle/>
          <a:p>
            <a:r>
              <a:rPr lang="en-US" sz="1800" b="0" dirty="0">
                <a:effectLst/>
                <a:latin typeface="Helvetica" pitchFamily="2" charset="0"/>
              </a:rPr>
              <a:t>https://</a:t>
            </a:r>
            <a:r>
              <a:rPr lang="en-US" sz="1800" b="0" dirty="0" err="1">
                <a:effectLst/>
                <a:latin typeface="Helvetica" pitchFamily="2" charset="0"/>
              </a:rPr>
              <a:t>arxiv.org</a:t>
            </a:r>
            <a:r>
              <a:rPr lang="en-US" sz="1800" b="0" dirty="0">
                <a:effectLst/>
                <a:latin typeface="Helvetica" pitchFamily="2" charset="0"/>
              </a:rPr>
              <a:t>/abs/2212.10560 </a:t>
            </a:r>
            <a:endParaRPr lang="en-US" dirty="0">
              <a:effectLst/>
            </a:endParaRPr>
          </a:p>
        </p:txBody>
      </p:sp>
    </p:spTree>
    <p:extLst>
      <p:ext uri="{BB962C8B-B14F-4D97-AF65-F5344CB8AC3E}">
        <p14:creationId xmlns:p14="http://schemas.microsoft.com/office/powerpoint/2010/main" val="11361219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AA78DC-38B7-EAD3-9FDA-29E4813200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3816FC-6C90-6BBA-D51F-30107DBF481B}"/>
              </a:ext>
            </a:extLst>
          </p:cNvPr>
          <p:cNvSpPr>
            <a:spLocks noGrp="1"/>
          </p:cNvSpPr>
          <p:nvPr>
            <p:ph type="title"/>
          </p:nvPr>
        </p:nvSpPr>
        <p:spPr/>
        <p:txBody>
          <a:bodyPr/>
          <a:lstStyle/>
          <a:p>
            <a:r>
              <a:rPr lang="en-US" altLang="zh-CN" dirty="0"/>
              <a:t>Outline</a:t>
            </a:r>
            <a:endParaRPr lang="en-CN" dirty="0"/>
          </a:p>
        </p:txBody>
      </p:sp>
      <p:sp>
        <p:nvSpPr>
          <p:cNvPr id="3" name="Content Placeholder 2">
            <a:extLst>
              <a:ext uri="{FF2B5EF4-FFF2-40B4-BE49-F238E27FC236}">
                <a16:creationId xmlns:a16="http://schemas.microsoft.com/office/drawing/2014/main" id="{431C6334-9B6A-5014-0256-AD8FA77C7460}"/>
              </a:ext>
            </a:extLst>
          </p:cNvPr>
          <p:cNvSpPr>
            <a:spLocks noGrp="1"/>
          </p:cNvSpPr>
          <p:nvPr>
            <p:ph idx="1"/>
          </p:nvPr>
        </p:nvSpPr>
        <p:spPr/>
        <p:txBody>
          <a:bodyPr/>
          <a:lstStyle/>
          <a:p>
            <a:r>
              <a:rPr lang="en-US" altLang="zh-CN" dirty="0"/>
              <a:t>Fine-tuning</a:t>
            </a:r>
            <a:r>
              <a:rPr lang="zh-CN" altLang="en-US" dirty="0"/>
              <a:t> </a:t>
            </a:r>
            <a:endParaRPr lang="en-US" altLang="zh-CN" dirty="0"/>
          </a:p>
          <a:p>
            <a:endParaRPr lang="en-US" dirty="0"/>
          </a:p>
          <a:p>
            <a:r>
              <a:rPr lang="en-US" altLang="zh-CN" dirty="0"/>
              <a:t>Instruction</a:t>
            </a:r>
            <a:r>
              <a:rPr lang="zh-CN" altLang="en-US" dirty="0"/>
              <a:t> </a:t>
            </a:r>
            <a:r>
              <a:rPr lang="en-US" altLang="zh-CN" dirty="0"/>
              <a:t>Tuning</a:t>
            </a:r>
          </a:p>
          <a:p>
            <a:endParaRPr lang="en-US" altLang="zh-CN" dirty="0"/>
          </a:p>
          <a:p>
            <a:r>
              <a:rPr lang="en-US" altLang="zh-CN" dirty="0">
                <a:solidFill>
                  <a:srgbClr val="C00000"/>
                </a:solidFill>
              </a:rPr>
              <a:t>Prompting</a:t>
            </a:r>
          </a:p>
          <a:p>
            <a:pPr marL="0" indent="0">
              <a:buNone/>
            </a:pPr>
            <a:endParaRPr lang="en-CN" dirty="0"/>
          </a:p>
        </p:txBody>
      </p:sp>
    </p:spTree>
    <p:extLst>
      <p:ext uri="{BB962C8B-B14F-4D97-AF65-F5344CB8AC3E}">
        <p14:creationId xmlns:p14="http://schemas.microsoft.com/office/powerpoint/2010/main" val="16620306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949A2-18E5-0464-C67B-DE4B479E7986}"/>
              </a:ext>
            </a:extLst>
          </p:cNvPr>
          <p:cNvSpPr>
            <a:spLocks noGrp="1"/>
          </p:cNvSpPr>
          <p:nvPr>
            <p:ph type="title"/>
          </p:nvPr>
        </p:nvSpPr>
        <p:spPr/>
        <p:txBody>
          <a:bodyPr/>
          <a:lstStyle/>
          <a:p>
            <a:r>
              <a:rPr lang="en-CN" dirty="0"/>
              <a:t>What</a:t>
            </a:r>
            <a:r>
              <a:rPr lang="zh-CN" altLang="en-US" dirty="0"/>
              <a:t> </a:t>
            </a:r>
            <a:r>
              <a:rPr lang="en-US" altLang="zh-CN" dirty="0"/>
              <a:t>is</a:t>
            </a:r>
            <a:r>
              <a:rPr lang="zh-CN" altLang="en-US" dirty="0"/>
              <a:t> </a:t>
            </a:r>
            <a:r>
              <a:rPr lang="en-US" altLang="zh-CN" dirty="0"/>
              <a:t>Prompting?</a:t>
            </a:r>
            <a:endParaRPr lang="en-CN" dirty="0"/>
          </a:p>
        </p:txBody>
      </p:sp>
      <p:sp>
        <p:nvSpPr>
          <p:cNvPr id="3" name="Content Placeholder 2">
            <a:extLst>
              <a:ext uri="{FF2B5EF4-FFF2-40B4-BE49-F238E27FC236}">
                <a16:creationId xmlns:a16="http://schemas.microsoft.com/office/drawing/2014/main" id="{BF360C8E-1853-82F8-D1C2-B6450863EA3C}"/>
              </a:ext>
            </a:extLst>
          </p:cNvPr>
          <p:cNvSpPr>
            <a:spLocks noGrp="1"/>
          </p:cNvSpPr>
          <p:nvPr>
            <p:ph idx="1"/>
          </p:nvPr>
        </p:nvSpPr>
        <p:spPr>
          <a:xfrm>
            <a:off x="838200" y="1395319"/>
            <a:ext cx="10515600" cy="4351338"/>
          </a:xfrm>
        </p:spPr>
        <p:txBody>
          <a:bodyPr/>
          <a:lstStyle/>
          <a:p>
            <a:r>
              <a:rPr lang="en-US" dirty="0"/>
              <a:t>Encouraging a pre-trained model to make particular predictions by providing a textual “prompt" specifying the task to be done</a:t>
            </a:r>
          </a:p>
          <a:p>
            <a:pPr lvl="1"/>
            <a:r>
              <a:rPr lang="en-US" b="0" dirty="0">
                <a:effectLst/>
                <a:latin typeface="Optimistic Text"/>
              </a:rPr>
              <a:t>providing </a:t>
            </a:r>
            <a:r>
              <a:rPr lang="en-US" altLang="zh-CN" b="0" dirty="0">
                <a:effectLst/>
                <a:latin typeface="Optimistic Text"/>
              </a:rPr>
              <a:t>LLMs</a:t>
            </a:r>
            <a:r>
              <a:rPr lang="en-US" b="0" dirty="0">
                <a:effectLst/>
                <a:latin typeface="Optimistic Text"/>
              </a:rPr>
              <a:t> with more context and information</a:t>
            </a:r>
          </a:p>
          <a:p>
            <a:r>
              <a:rPr lang="en-US" altLang="zh-CN" b="0" dirty="0">
                <a:effectLst/>
                <a:latin typeface="Optimistic Text"/>
              </a:rPr>
              <a:t>With</a:t>
            </a:r>
            <a:r>
              <a:rPr lang="zh-CN" altLang="en-US" b="0" dirty="0">
                <a:effectLst/>
                <a:latin typeface="Optimistic Text"/>
              </a:rPr>
              <a:t> </a:t>
            </a:r>
            <a:r>
              <a:rPr lang="en-US" b="0" dirty="0">
                <a:effectLst/>
                <a:latin typeface="Optimistic Text"/>
              </a:rPr>
              <a:t>prompts, the model can better understand what kind of output is expected and produce more accurate and relevant results.</a:t>
            </a:r>
            <a:endParaRPr lang="en-US" dirty="0"/>
          </a:p>
          <a:p>
            <a:pPr lvl="1"/>
            <a:endParaRPr lang="en-US" dirty="0"/>
          </a:p>
          <a:p>
            <a:endParaRPr lang="en-CN" dirty="0"/>
          </a:p>
        </p:txBody>
      </p:sp>
      <p:pic>
        <p:nvPicPr>
          <p:cNvPr id="4" name="Picture 3">
            <a:extLst>
              <a:ext uri="{FF2B5EF4-FFF2-40B4-BE49-F238E27FC236}">
                <a16:creationId xmlns:a16="http://schemas.microsoft.com/office/drawing/2014/main" id="{81C2EC39-BB25-C885-3044-39EACCACD6BD}"/>
              </a:ext>
            </a:extLst>
          </p:cNvPr>
          <p:cNvPicPr>
            <a:picLocks noChangeAspect="1"/>
          </p:cNvPicPr>
          <p:nvPr/>
        </p:nvPicPr>
        <p:blipFill>
          <a:blip r:embed="rId2"/>
          <a:stretch>
            <a:fillRect/>
          </a:stretch>
        </p:blipFill>
        <p:spPr>
          <a:xfrm>
            <a:off x="3082365" y="3697791"/>
            <a:ext cx="4376270" cy="2699297"/>
          </a:xfrm>
          <a:prstGeom prst="rect">
            <a:avLst/>
          </a:prstGeom>
        </p:spPr>
      </p:pic>
    </p:spTree>
    <p:extLst>
      <p:ext uri="{BB962C8B-B14F-4D97-AF65-F5344CB8AC3E}">
        <p14:creationId xmlns:p14="http://schemas.microsoft.com/office/powerpoint/2010/main" val="3039823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ECDF6-4712-BC7B-5B4F-F1623CDD7DF0}"/>
              </a:ext>
            </a:extLst>
          </p:cNvPr>
          <p:cNvSpPr>
            <a:spLocks noGrp="1"/>
          </p:cNvSpPr>
          <p:nvPr>
            <p:ph type="title"/>
          </p:nvPr>
        </p:nvSpPr>
        <p:spPr/>
        <p:txBody>
          <a:bodyPr/>
          <a:lstStyle/>
          <a:p>
            <a:r>
              <a:rPr lang="en-US" altLang="zh-CN" dirty="0"/>
              <a:t>Basic</a:t>
            </a:r>
            <a:r>
              <a:rPr lang="zh-CN" altLang="en-US" dirty="0"/>
              <a:t> </a:t>
            </a:r>
            <a:r>
              <a:rPr lang="en-US" altLang="zh-CN" dirty="0"/>
              <a:t>Prompting</a:t>
            </a:r>
            <a:r>
              <a:rPr lang="zh-CN" altLang="en-US" dirty="0"/>
              <a:t> </a:t>
            </a:r>
            <a:r>
              <a:rPr lang="en-US" altLang="zh-CN" dirty="0"/>
              <a:t>(Radford</a:t>
            </a:r>
            <a:r>
              <a:rPr lang="zh-CN" altLang="en-US" dirty="0"/>
              <a:t> </a:t>
            </a:r>
            <a:r>
              <a:rPr lang="en-US" altLang="zh-CN" dirty="0"/>
              <a:t>et</a:t>
            </a:r>
            <a:r>
              <a:rPr lang="zh-CN" altLang="en-US" dirty="0"/>
              <a:t> </a:t>
            </a:r>
            <a:r>
              <a:rPr lang="en-US" altLang="zh-CN" dirty="0"/>
              <a:t>al.</a:t>
            </a:r>
            <a:r>
              <a:rPr lang="zh-CN" altLang="en-US" dirty="0"/>
              <a:t> </a:t>
            </a:r>
            <a:r>
              <a:rPr lang="en-US" altLang="zh-CN" dirty="0"/>
              <a:t>2018)</a:t>
            </a:r>
            <a:endParaRPr lang="en-CN" dirty="0"/>
          </a:p>
        </p:txBody>
      </p:sp>
      <p:sp>
        <p:nvSpPr>
          <p:cNvPr id="3" name="Content Placeholder 2">
            <a:extLst>
              <a:ext uri="{FF2B5EF4-FFF2-40B4-BE49-F238E27FC236}">
                <a16:creationId xmlns:a16="http://schemas.microsoft.com/office/drawing/2014/main" id="{EB48DE93-A8A3-2BEA-D9C7-C7E722FD86A8}"/>
              </a:ext>
            </a:extLst>
          </p:cNvPr>
          <p:cNvSpPr>
            <a:spLocks noGrp="1"/>
          </p:cNvSpPr>
          <p:nvPr>
            <p:ph idx="1"/>
          </p:nvPr>
        </p:nvSpPr>
        <p:spPr/>
        <p:txBody>
          <a:bodyPr/>
          <a:lstStyle/>
          <a:p>
            <a:r>
              <a:rPr lang="en-US" dirty="0"/>
              <a:t>Append a textual string to the beginning of the sequence and complete </a:t>
            </a:r>
          </a:p>
          <a:p>
            <a:endParaRPr lang="en-CN" dirty="0"/>
          </a:p>
        </p:txBody>
      </p:sp>
      <p:sp>
        <p:nvSpPr>
          <p:cNvPr id="5" name="TextBox 4">
            <a:extLst>
              <a:ext uri="{FF2B5EF4-FFF2-40B4-BE49-F238E27FC236}">
                <a16:creationId xmlns:a16="http://schemas.microsoft.com/office/drawing/2014/main" id="{B6B09F28-4170-1653-95FB-9C3405462BF5}"/>
              </a:ext>
            </a:extLst>
          </p:cNvPr>
          <p:cNvSpPr txBox="1"/>
          <p:nvPr/>
        </p:nvSpPr>
        <p:spPr>
          <a:xfrm>
            <a:off x="3048000" y="3059668"/>
            <a:ext cx="6096000" cy="369332"/>
          </a:xfrm>
          <a:prstGeom prst="rect">
            <a:avLst/>
          </a:prstGeom>
          <a:noFill/>
        </p:spPr>
        <p:txBody>
          <a:bodyPr wrap="square">
            <a:spAutoFit/>
          </a:bodyPr>
          <a:lstStyle/>
          <a:p>
            <a:r>
              <a:rPr lang="en-US" sz="1800" b="0" dirty="0">
                <a:effectLst/>
                <a:latin typeface="Helvetica" pitchFamily="2" charset="0"/>
              </a:rPr>
              <a:t>x = </a:t>
            </a:r>
            <a:r>
              <a:rPr lang="en-US" sz="1800" b="1" dirty="0">
                <a:effectLst/>
                <a:latin typeface="Helvetica" pitchFamily="2" charset="0"/>
              </a:rPr>
              <a:t>When a dog sees a squirrel, it will usually </a:t>
            </a:r>
            <a:endParaRPr lang="en-US" dirty="0">
              <a:effectLst/>
            </a:endParaRPr>
          </a:p>
        </p:txBody>
      </p:sp>
      <p:pic>
        <p:nvPicPr>
          <p:cNvPr id="6" name="Picture 5">
            <a:extLst>
              <a:ext uri="{FF2B5EF4-FFF2-40B4-BE49-F238E27FC236}">
                <a16:creationId xmlns:a16="http://schemas.microsoft.com/office/drawing/2014/main" id="{12F8A59C-4D16-1C75-DEBC-82CD4AAF29D6}"/>
              </a:ext>
            </a:extLst>
          </p:cNvPr>
          <p:cNvPicPr>
            <a:picLocks noChangeAspect="1"/>
          </p:cNvPicPr>
          <p:nvPr/>
        </p:nvPicPr>
        <p:blipFill>
          <a:blip r:embed="rId2"/>
          <a:stretch>
            <a:fillRect/>
          </a:stretch>
        </p:blipFill>
        <p:spPr>
          <a:xfrm>
            <a:off x="1588247" y="3642359"/>
            <a:ext cx="7772400" cy="1736764"/>
          </a:xfrm>
          <a:prstGeom prst="rect">
            <a:avLst/>
          </a:prstGeom>
        </p:spPr>
      </p:pic>
    </p:spTree>
    <p:extLst>
      <p:ext uri="{BB962C8B-B14F-4D97-AF65-F5344CB8AC3E}">
        <p14:creationId xmlns:p14="http://schemas.microsoft.com/office/powerpoint/2010/main" val="34772609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CF119-8A01-EB7B-862B-75B9D373B1D5}"/>
              </a:ext>
            </a:extLst>
          </p:cNvPr>
          <p:cNvSpPr>
            <a:spLocks noGrp="1"/>
          </p:cNvSpPr>
          <p:nvPr>
            <p:ph type="title"/>
          </p:nvPr>
        </p:nvSpPr>
        <p:spPr/>
        <p:txBody>
          <a:bodyPr/>
          <a:lstStyle/>
          <a:p>
            <a:r>
              <a:rPr lang="en-US" dirty="0"/>
              <a:t>Standard Prompting Workflow </a:t>
            </a:r>
            <a:endParaRPr lang="en-CN" dirty="0"/>
          </a:p>
        </p:txBody>
      </p:sp>
      <p:sp>
        <p:nvSpPr>
          <p:cNvPr id="3" name="Content Placeholder 2">
            <a:extLst>
              <a:ext uri="{FF2B5EF4-FFF2-40B4-BE49-F238E27FC236}">
                <a16:creationId xmlns:a16="http://schemas.microsoft.com/office/drawing/2014/main" id="{DD039C89-BA62-870C-3C69-F5A88CA727C0}"/>
              </a:ext>
            </a:extLst>
          </p:cNvPr>
          <p:cNvSpPr>
            <a:spLocks noGrp="1"/>
          </p:cNvSpPr>
          <p:nvPr>
            <p:ph idx="1"/>
          </p:nvPr>
        </p:nvSpPr>
        <p:spPr/>
        <p:txBody>
          <a:bodyPr/>
          <a:lstStyle/>
          <a:p>
            <a:r>
              <a:rPr lang="en-US" dirty="0"/>
              <a:t>Fill a prompt template</a:t>
            </a:r>
          </a:p>
          <a:p>
            <a:r>
              <a:rPr lang="en-US" dirty="0"/>
              <a:t>Predict the answer </a:t>
            </a:r>
          </a:p>
          <a:p>
            <a:r>
              <a:rPr lang="en-US" dirty="0"/>
              <a:t>Post-process the answer </a:t>
            </a:r>
          </a:p>
          <a:p>
            <a:endParaRPr lang="en-CN" dirty="0"/>
          </a:p>
        </p:txBody>
      </p:sp>
    </p:spTree>
    <p:extLst>
      <p:ext uri="{BB962C8B-B14F-4D97-AF65-F5344CB8AC3E}">
        <p14:creationId xmlns:p14="http://schemas.microsoft.com/office/powerpoint/2010/main" val="8631769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3C8FF-1BA7-7DCE-444C-64CD0077F17F}"/>
              </a:ext>
            </a:extLst>
          </p:cNvPr>
          <p:cNvSpPr>
            <a:spLocks noGrp="1"/>
          </p:cNvSpPr>
          <p:nvPr>
            <p:ph type="title"/>
          </p:nvPr>
        </p:nvSpPr>
        <p:spPr/>
        <p:txBody>
          <a:bodyPr/>
          <a:lstStyle/>
          <a:p>
            <a:r>
              <a:rPr lang="en-US" altLang="zh-CN" dirty="0"/>
              <a:t>Prompt</a:t>
            </a:r>
            <a:r>
              <a:rPr lang="zh-CN" altLang="en-US" dirty="0"/>
              <a:t> </a:t>
            </a:r>
            <a:r>
              <a:rPr lang="en-US" altLang="zh-CN" dirty="0"/>
              <a:t>Templates</a:t>
            </a:r>
            <a:endParaRPr lang="en-CN" dirty="0"/>
          </a:p>
        </p:txBody>
      </p:sp>
      <p:sp>
        <p:nvSpPr>
          <p:cNvPr id="3" name="Content Placeholder 2">
            <a:extLst>
              <a:ext uri="{FF2B5EF4-FFF2-40B4-BE49-F238E27FC236}">
                <a16:creationId xmlns:a16="http://schemas.microsoft.com/office/drawing/2014/main" id="{37CE2D22-21E7-5A53-4B07-48BDC090E247}"/>
              </a:ext>
            </a:extLst>
          </p:cNvPr>
          <p:cNvSpPr>
            <a:spLocks noGrp="1"/>
          </p:cNvSpPr>
          <p:nvPr>
            <p:ph idx="1"/>
          </p:nvPr>
        </p:nvSpPr>
        <p:spPr/>
        <p:txBody>
          <a:bodyPr/>
          <a:lstStyle/>
          <a:p>
            <a:r>
              <a:rPr lang="en-US" dirty="0"/>
              <a:t>A template where you fill in with an actual input </a:t>
            </a:r>
          </a:p>
          <a:p>
            <a:endParaRPr lang="en-CN" dirty="0"/>
          </a:p>
        </p:txBody>
      </p:sp>
      <p:pic>
        <p:nvPicPr>
          <p:cNvPr id="4" name="Picture 3">
            <a:extLst>
              <a:ext uri="{FF2B5EF4-FFF2-40B4-BE49-F238E27FC236}">
                <a16:creationId xmlns:a16="http://schemas.microsoft.com/office/drawing/2014/main" id="{9FD392DF-60B2-42C4-7418-DF5AD029F367}"/>
              </a:ext>
            </a:extLst>
          </p:cNvPr>
          <p:cNvPicPr>
            <a:picLocks noChangeAspect="1"/>
          </p:cNvPicPr>
          <p:nvPr/>
        </p:nvPicPr>
        <p:blipFill>
          <a:blip r:embed="rId2"/>
          <a:stretch>
            <a:fillRect/>
          </a:stretch>
        </p:blipFill>
        <p:spPr>
          <a:xfrm>
            <a:off x="2484718" y="2548864"/>
            <a:ext cx="4985871" cy="3475658"/>
          </a:xfrm>
          <a:prstGeom prst="rect">
            <a:avLst/>
          </a:prstGeom>
        </p:spPr>
      </p:pic>
    </p:spTree>
    <p:extLst>
      <p:ext uri="{BB962C8B-B14F-4D97-AF65-F5344CB8AC3E}">
        <p14:creationId xmlns:p14="http://schemas.microsoft.com/office/powerpoint/2010/main" val="18256529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8EFAF-913E-8A31-76FE-C8889091515B}"/>
              </a:ext>
            </a:extLst>
          </p:cNvPr>
          <p:cNvSpPr>
            <a:spLocks noGrp="1"/>
          </p:cNvSpPr>
          <p:nvPr>
            <p:ph type="title"/>
          </p:nvPr>
        </p:nvSpPr>
        <p:spPr/>
        <p:txBody>
          <a:bodyPr/>
          <a:lstStyle/>
          <a:p>
            <a:r>
              <a:rPr lang="en-US" altLang="zh-CN" dirty="0"/>
              <a:t>Chat</a:t>
            </a:r>
            <a:r>
              <a:rPr lang="zh-CN" altLang="en-US" dirty="0"/>
              <a:t> </a:t>
            </a:r>
            <a:r>
              <a:rPr lang="en-US" altLang="zh-CN" dirty="0"/>
              <a:t>Prompts</a:t>
            </a:r>
            <a:endParaRPr lang="en-CN" dirty="0"/>
          </a:p>
        </p:txBody>
      </p:sp>
      <p:sp>
        <p:nvSpPr>
          <p:cNvPr id="3" name="Content Placeholder 2">
            <a:extLst>
              <a:ext uri="{FF2B5EF4-FFF2-40B4-BE49-F238E27FC236}">
                <a16:creationId xmlns:a16="http://schemas.microsoft.com/office/drawing/2014/main" id="{1ED8A11D-4C97-8502-AAD3-129B30751141}"/>
              </a:ext>
            </a:extLst>
          </p:cNvPr>
          <p:cNvSpPr>
            <a:spLocks noGrp="1"/>
          </p:cNvSpPr>
          <p:nvPr>
            <p:ph idx="1"/>
          </p:nvPr>
        </p:nvSpPr>
        <p:spPr>
          <a:xfrm>
            <a:off x="838200" y="1646331"/>
            <a:ext cx="10515600" cy="4351338"/>
          </a:xfrm>
        </p:spPr>
        <p:txBody>
          <a:bodyPr/>
          <a:lstStyle/>
          <a:p>
            <a:r>
              <a:rPr lang="en-US" dirty="0"/>
              <a:t>Recently, many models are trained as chatbots</a:t>
            </a:r>
          </a:p>
          <a:p>
            <a:r>
              <a:rPr lang="en-US" dirty="0"/>
              <a:t>Usually inputs are specified in OpenAI messages format </a:t>
            </a:r>
          </a:p>
          <a:p>
            <a:endParaRPr lang="en-US" dirty="0"/>
          </a:p>
        </p:txBody>
      </p:sp>
      <p:pic>
        <p:nvPicPr>
          <p:cNvPr id="4" name="Picture 3">
            <a:extLst>
              <a:ext uri="{FF2B5EF4-FFF2-40B4-BE49-F238E27FC236}">
                <a16:creationId xmlns:a16="http://schemas.microsoft.com/office/drawing/2014/main" id="{03D137A6-AE83-EBEA-ED22-EAA1CEBEBA63}"/>
              </a:ext>
            </a:extLst>
          </p:cNvPr>
          <p:cNvPicPr>
            <a:picLocks noChangeAspect="1"/>
          </p:cNvPicPr>
          <p:nvPr/>
        </p:nvPicPr>
        <p:blipFill>
          <a:blip r:embed="rId2"/>
          <a:stretch>
            <a:fillRect/>
          </a:stretch>
        </p:blipFill>
        <p:spPr>
          <a:xfrm>
            <a:off x="1546412" y="2879771"/>
            <a:ext cx="7772400" cy="3022881"/>
          </a:xfrm>
          <a:prstGeom prst="rect">
            <a:avLst/>
          </a:prstGeom>
        </p:spPr>
      </p:pic>
    </p:spTree>
    <p:extLst>
      <p:ext uri="{BB962C8B-B14F-4D97-AF65-F5344CB8AC3E}">
        <p14:creationId xmlns:p14="http://schemas.microsoft.com/office/powerpoint/2010/main" val="29813001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1E7E4-E7D9-D648-738B-76A1A7A7EA76}"/>
              </a:ext>
            </a:extLst>
          </p:cNvPr>
          <p:cNvSpPr>
            <a:spLocks noGrp="1"/>
          </p:cNvSpPr>
          <p:nvPr>
            <p:ph type="title"/>
          </p:nvPr>
        </p:nvSpPr>
        <p:spPr/>
        <p:txBody>
          <a:bodyPr/>
          <a:lstStyle/>
          <a:p>
            <a:r>
              <a:rPr lang="en-US" dirty="0"/>
              <a:t>Chat Prompts Behind the Scenes </a:t>
            </a:r>
            <a:endParaRPr lang="en-CN" dirty="0"/>
          </a:p>
        </p:txBody>
      </p:sp>
      <p:sp>
        <p:nvSpPr>
          <p:cNvPr id="3" name="Content Placeholder 2">
            <a:extLst>
              <a:ext uri="{FF2B5EF4-FFF2-40B4-BE49-F238E27FC236}">
                <a16:creationId xmlns:a16="http://schemas.microsoft.com/office/drawing/2014/main" id="{ED717CDB-C54F-F122-F860-B94537D1E375}"/>
              </a:ext>
            </a:extLst>
          </p:cNvPr>
          <p:cNvSpPr>
            <a:spLocks noGrp="1"/>
          </p:cNvSpPr>
          <p:nvPr>
            <p:ph idx="1"/>
          </p:nvPr>
        </p:nvSpPr>
        <p:spPr/>
        <p:txBody>
          <a:bodyPr/>
          <a:lstStyle/>
          <a:p>
            <a:r>
              <a:rPr lang="en-US" dirty="0"/>
              <a:t>Behind the scenes, messages are converted to token strings </a:t>
            </a:r>
          </a:p>
        </p:txBody>
      </p:sp>
      <p:pic>
        <p:nvPicPr>
          <p:cNvPr id="4" name="Picture 3">
            <a:extLst>
              <a:ext uri="{FF2B5EF4-FFF2-40B4-BE49-F238E27FC236}">
                <a16:creationId xmlns:a16="http://schemas.microsoft.com/office/drawing/2014/main" id="{44EA1F29-D54C-D46F-C5F0-592F3425A767}"/>
              </a:ext>
            </a:extLst>
          </p:cNvPr>
          <p:cNvPicPr>
            <a:picLocks noChangeAspect="1"/>
          </p:cNvPicPr>
          <p:nvPr/>
        </p:nvPicPr>
        <p:blipFill>
          <a:blip r:embed="rId2"/>
          <a:stretch>
            <a:fillRect/>
          </a:stretch>
        </p:blipFill>
        <p:spPr>
          <a:xfrm>
            <a:off x="727634" y="2698286"/>
            <a:ext cx="9374513" cy="3128772"/>
          </a:xfrm>
          <a:prstGeom prst="rect">
            <a:avLst/>
          </a:prstGeom>
        </p:spPr>
      </p:pic>
    </p:spTree>
    <p:extLst>
      <p:ext uri="{BB962C8B-B14F-4D97-AF65-F5344CB8AC3E}">
        <p14:creationId xmlns:p14="http://schemas.microsoft.com/office/powerpoint/2010/main" val="37940118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7B323-DD7A-8DEA-59D3-72495252288E}"/>
              </a:ext>
            </a:extLst>
          </p:cNvPr>
          <p:cNvSpPr>
            <a:spLocks noGrp="1"/>
          </p:cNvSpPr>
          <p:nvPr>
            <p:ph type="title"/>
          </p:nvPr>
        </p:nvSpPr>
        <p:spPr/>
        <p:txBody>
          <a:bodyPr/>
          <a:lstStyle/>
          <a:p>
            <a:r>
              <a:rPr lang="en-US" dirty="0"/>
              <a:t>Answer Prediction </a:t>
            </a:r>
            <a:endParaRPr lang="en-CN" dirty="0"/>
          </a:p>
        </p:txBody>
      </p:sp>
      <p:sp>
        <p:nvSpPr>
          <p:cNvPr id="3" name="Content Placeholder 2">
            <a:extLst>
              <a:ext uri="{FF2B5EF4-FFF2-40B4-BE49-F238E27FC236}">
                <a16:creationId xmlns:a16="http://schemas.microsoft.com/office/drawing/2014/main" id="{38931C9C-91AD-269E-6BD9-3013456ECB9E}"/>
              </a:ext>
            </a:extLst>
          </p:cNvPr>
          <p:cNvSpPr>
            <a:spLocks noGrp="1"/>
          </p:cNvSpPr>
          <p:nvPr>
            <p:ph idx="1"/>
          </p:nvPr>
        </p:nvSpPr>
        <p:spPr>
          <a:xfrm>
            <a:off x="838200" y="1690688"/>
            <a:ext cx="10515600" cy="4351338"/>
          </a:xfrm>
        </p:spPr>
        <p:txBody>
          <a:bodyPr/>
          <a:lstStyle/>
          <a:p>
            <a:r>
              <a:rPr lang="en-US" dirty="0"/>
              <a:t>Given a prompt, predict the answer </a:t>
            </a:r>
          </a:p>
          <a:p>
            <a:endParaRPr lang="en-US" dirty="0"/>
          </a:p>
          <a:p>
            <a:endParaRPr lang="en-US" dirty="0"/>
          </a:p>
          <a:p>
            <a:endParaRPr lang="en-US" dirty="0"/>
          </a:p>
          <a:p>
            <a:endParaRPr lang="en-US" dirty="0"/>
          </a:p>
          <a:p>
            <a:endParaRPr lang="en-US" dirty="0"/>
          </a:p>
          <a:p>
            <a:endParaRPr lang="en-US" dirty="0"/>
          </a:p>
          <a:p>
            <a:r>
              <a:rPr lang="en-US" dirty="0"/>
              <a:t>Use any inference algorithms, as in generation class </a:t>
            </a:r>
          </a:p>
          <a:p>
            <a:endParaRPr lang="en-US" dirty="0"/>
          </a:p>
        </p:txBody>
      </p:sp>
      <p:pic>
        <p:nvPicPr>
          <p:cNvPr id="4" name="Picture 3">
            <a:extLst>
              <a:ext uri="{FF2B5EF4-FFF2-40B4-BE49-F238E27FC236}">
                <a16:creationId xmlns:a16="http://schemas.microsoft.com/office/drawing/2014/main" id="{A4A3C047-4105-2CA8-4256-E3FAD5C73EEB}"/>
              </a:ext>
            </a:extLst>
          </p:cNvPr>
          <p:cNvPicPr>
            <a:picLocks noChangeAspect="1"/>
          </p:cNvPicPr>
          <p:nvPr/>
        </p:nvPicPr>
        <p:blipFill>
          <a:blip r:embed="rId2"/>
          <a:stretch>
            <a:fillRect/>
          </a:stretch>
        </p:blipFill>
        <p:spPr>
          <a:xfrm>
            <a:off x="2490693" y="2225463"/>
            <a:ext cx="6139330" cy="3034280"/>
          </a:xfrm>
          <a:prstGeom prst="rect">
            <a:avLst/>
          </a:prstGeom>
        </p:spPr>
      </p:pic>
    </p:spTree>
    <p:extLst>
      <p:ext uri="{BB962C8B-B14F-4D97-AF65-F5344CB8AC3E}">
        <p14:creationId xmlns:p14="http://schemas.microsoft.com/office/powerpoint/2010/main" val="5297630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F9DDF-73F9-6735-873F-FC8456F8CB90}"/>
              </a:ext>
            </a:extLst>
          </p:cNvPr>
          <p:cNvSpPr>
            <a:spLocks noGrp="1"/>
          </p:cNvSpPr>
          <p:nvPr>
            <p:ph type="title"/>
          </p:nvPr>
        </p:nvSpPr>
        <p:spPr/>
        <p:txBody>
          <a:bodyPr/>
          <a:lstStyle/>
          <a:p>
            <a:r>
              <a:rPr lang="en-US" altLang="zh-CN" dirty="0"/>
              <a:t>Outline</a:t>
            </a:r>
            <a:endParaRPr lang="en-CN" dirty="0"/>
          </a:p>
        </p:txBody>
      </p:sp>
      <p:sp>
        <p:nvSpPr>
          <p:cNvPr id="3" name="Content Placeholder 2">
            <a:extLst>
              <a:ext uri="{FF2B5EF4-FFF2-40B4-BE49-F238E27FC236}">
                <a16:creationId xmlns:a16="http://schemas.microsoft.com/office/drawing/2014/main" id="{96902EDD-BBBA-D191-0764-558CB3C54C23}"/>
              </a:ext>
            </a:extLst>
          </p:cNvPr>
          <p:cNvSpPr>
            <a:spLocks noGrp="1"/>
          </p:cNvSpPr>
          <p:nvPr>
            <p:ph idx="1"/>
          </p:nvPr>
        </p:nvSpPr>
        <p:spPr/>
        <p:txBody>
          <a:bodyPr/>
          <a:lstStyle/>
          <a:p>
            <a:r>
              <a:rPr lang="en-US" altLang="zh-CN" dirty="0"/>
              <a:t>Fine-tuning</a:t>
            </a:r>
            <a:r>
              <a:rPr lang="zh-CN" altLang="en-US" dirty="0"/>
              <a:t> </a:t>
            </a:r>
            <a:endParaRPr lang="en-US" altLang="zh-CN" dirty="0"/>
          </a:p>
          <a:p>
            <a:endParaRPr lang="en-US" dirty="0"/>
          </a:p>
          <a:p>
            <a:r>
              <a:rPr lang="en-US" altLang="zh-CN" dirty="0"/>
              <a:t>Instruction</a:t>
            </a:r>
            <a:r>
              <a:rPr lang="zh-CN" altLang="en-US" dirty="0"/>
              <a:t> </a:t>
            </a:r>
            <a:r>
              <a:rPr lang="en-US" altLang="zh-CN" dirty="0"/>
              <a:t>Tuning</a:t>
            </a:r>
          </a:p>
          <a:p>
            <a:endParaRPr lang="en-US" altLang="zh-CN" dirty="0"/>
          </a:p>
          <a:p>
            <a:r>
              <a:rPr lang="en-US" altLang="zh-CN" dirty="0"/>
              <a:t>Prompting</a:t>
            </a:r>
          </a:p>
          <a:p>
            <a:pPr marL="0" indent="0">
              <a:buNone/>
            </a:pPr>
            <a:endParaRPr lang="en-CN" dirty="0"/>
          </a:p>
        </p:txBody>
      </p:sp>
    </p:spTree>
    <p:extLst>
      <p:ext uri="{BB962C8B-B14F-4D97-AF65-F5344CB8AC3E}">
        <p14:creationId xmlns:p14="http://schemas.microsoft.com/office/powerpoint/2010/main" val="7275788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01887-5F6C-8E21-19F9-507433DDD851}"/>
              </a:ext>
            </a:extLst>
          </p:cNvPr>
          <p:cNvSpPr>
            <a:spLocks noGrp="1"/>
          </p:cNvSpPr>
          <p:nvPr>
            <p:ph type="title"/>
          </p:nvPr>
        </p:nvSpPr>
        <p:spPr/>
        <p:txBody>
          <a:bodyPr/>
          <a:lstStyle/>
          <a:p>
            <a:r>
              <a:rPr lang="en-US" altLang="zh-CN" dirty="0"/>
              <a:t>Post-processing</a:t>
            </a:r>
            <a:endParaRPr lang="en-CN" dirty="0"/>
          </a:p>
        </p:txBody>
      </p:sp>
      <p:sp>
        <p:nvSpPr>
          <p:cNvPr id="3" name="Content Placeholder 2">
            <a:extLst>
              <a:ext uri="{FF2B5EF4-FFF2-40B4-BE49-F238E27FC236}">
                <a16:creationId xmlns:a16="http://schemas.microsoft.com/office/drawing/2014/main" id="{EFA34B1F-15A7-A473-9FB8-982D45E09805}"/>
              </a:ext>
            </a:extLst>
          </p:cNvPr>
          <p:cNvSpPr>
            <a:spLocks noGrp="1"/>
          </p:cNvSpPr>
          <p:nvPr>
            <p:ph idx="1"/>
          </p:nvPr>
        </p:nvSpPr>
        <p:spPr/>
        <p:txBody>
          <a:bodyPr/>
          <a:lstStyle/>
          <a:p>
            <a:r>
              <a:rPr lang="en-US" dirty="0"/>
              <a:t>Based on the answer, select the actual output</a:t>
            </a:r>
          </a:p>
          <a:p>
            <a:r>
              <a:rPr lang="en-US" dirty="0"/>
              <a:t>For instance: </a:t>
            </a:r>
          </a:p>
          <a:p>
            <a:pPr lvl="1"/>
            <a:r>
              <a:rPr lang="en-US" dirty="0"/>
              <a:t>Taking the output as-is</a:t>
            </a:r>
          </a:p>
          <a:p>
            <a:pPr lvl="1"/>
            <a:r>
              <a:rPr lang="en-US" dirty="0"/>
              <a:t>Formatting the output for easy visualization</a:t>
            </a:r>
          </a:p>
          <a:p>
            <a:pPr lvl="1"/>
            <a:r>
              <a:rPr lang="en-US" dirty="0"/>
              <a:t>Selecting only parts of the output that you want to use </a:t>
            </a:r>
          </a:p>
          <a:p>
            <a:pPr lvl="1"/>
            <a:r>
              <a:rPr lang="en-US" dirty="0"/>
              <a:t>Mapping the outputs to other actions </a:t>
            </a:r>
          </a:p>
          <a:p>
            <a:endParaRPr lang="en-CN" dirty="0"/>
          </a:p>
        </p:txBody>
      </p:sp>
    </p:spTree>
    <p:extLst>
      <p:ext uri="{BB962C8B-B14F-4D97-AF65-F5344CB8AC3E}">
        <p14:creationId xmlns:p14="http://schemas.microsoft.com/office/powerpoint/2010/main" val="26730291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D84C1-A756-7CFE-A6B9-44690A1E649B}"/>
              </a:ext>
            </a:extLst>
          </p:cNvPr>
          <p:cNvSpPr>
            <a:spLocks noGrp="1"/>
          </p:cNvSpPr>
          <p:nvPr>
            <p:ph type="title"/>
          </p:nvPr>
        </p:nvSpPr>
        <p:spPr/>
        <p:txBody>
          <a:bodyPr>
            <a:normAutofit/>
          </a:bodyPr>
          <a:lstStyle/>
          <a:p>
            <a:r>
              <a:rPr lang="en-US" b="0" i="0" dirty="0">
                <a:effectLst/>
                <a:latin typeface="Optimistic Display"/>
              </a:rPr>
              <a:t>Explicit Instructions</a:t>
            </a:r>
            <a:endParaRPr lang="en-CN" dirty="0"/>
          </a:p>
        </p:txBody>
      </p:sp>
      <p:sp>
        <p:nvSpPr>
          <p:cNvPr id="3" name="Content Placeholder 2">
            <a:extLst>
              <a:ext uri="{FF2B5EF4-FFF2-40B4-BE49-F238E27FC236}">
                <a16:creationId xmlns:a16="http://schemas.microsoft.com/office/drawing/2014/main" id="{9DE615E1-C860-8330-24C0-216D6E8ADA21}"/>
              </a:ext>
            </a:extLst>
          </p:cNvPr>
          <p:cNvSpPr>
            <a:spLocks noGrp="1"/>
          </p:cNvSpPr>
          <p:nvPr>
            <p:ph idx="1"/>
          </p:nvPr>
        </p:nvSpPr>
        <p:spPr/>
        <p:txBody>
          <a:bodyPr/>
          <a:lstStyle/>
          <a:p>
            <a:endParaRPr lang="en-CN"/>
          </a:p>
        </p:txBody>
      </p:sp>
      <p:pic>
        <p:nvPicPr>
          <p:cNvPr id="6" name="Picture 5">
            <a:extLst>
              <a:ext uri="{FF2B5EF4-FFF2-40B4-BE49-F238E27FC236}">
                <a16:creationId xmlns:a16="http://schemas.microsoft.com/office/drawing/2014/main" id="{389CA94A-41B5-40A3-CC1F-6D390CFDDCCC}"/>
              </a:ext>
            </a:extLst>
          </p:cNvPr>
          <p:cNvPicPr>
            <a:picLocks noChangeAspect="1"/>
          </p:cNvPicPr>
          <p:nvPr/>
        </p:nvPicPr>
        <p:blipFill>
          <a:blip r:embed="rId2"/>
          <a:stretch>
            <a:fillRect/>
          </a:stretch>
        </p:blipFill>
        <p:spPr>
          <a:xfrm>
            <a:off x="1755588" y="1953107"/>
            <a:ext cx="7772400" cy="2951786"/>
          </a:xfrm>
          <a:prstGeom prst="rect">
            <a:avLst/>
          </a:prstGeom>
        </p:spPr>
      </p:pic>
    </p:spTree>
    <p:extLst>
      <p:ext uri="{BB962C8B-B14F-4D97-AF65-F5344CB8AC3E}">
        <p14:creationId xmlns:p14="http://schemas.microsoft.com/office/powerpoint/2010/main" val="21735694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55C7E-0DD9-2673-71BD-E66C70E2223E}"/>
              </a:ext>
            </a:extLst>
          </p:cNvPr>
          <p:cNvSpPr>
            <a:spLocks noGrp="1"/>
          </p:cNvSpPr>
          <p:nvPr>
            <p:ph type="title"/>
          </p:nvPr>
        </p:nvSpPr>
        <p:spPr/>
        <p:txBody>
          <a:bodyPr/>
          <a:lstStyle/>
          <a:p>
            <a:r>
              <a:rPr lang="en-US" b="0" i="0" dirty="0">
                <a:effectLst/>
                <a:latin typeface="Optimistic Display"/>
              </a:rPr>
              <a:t>Explicit Instructions</a:t>
            </a:r>
            <a:endParaRPr lang="en-CN" dirty="0"/>
          </a:p>
        </p:txBody>
      </p:sp>
      <p:pic>
        <p:nvPicPr>
          <p:cNvPr id="4" name="Content Placeholder 3">
            <a:extLst>
              <a:ext uri="{FF2B5EF4-FFF2-40B4-BE49-F238E27FC236}">
                <a16:creationId xmlns:a16="http://schemas.microsoft.com/office/drawing/2014/main" id="{2CE4F8DE-9118-0534-B112-B6F0E0561EA6}"/>
              </a:ext>
            </a:extLst>
          </p:cNvPr>
          <p:cNvPicPr>
            <a:picLocks noGrp="1" noChangeAspect="1"/>
          </p:cNvPicPr>
          <p:nvPr>
            <p:ph idx="1"/>
          </p:nvPr>
        </p:nvPicPr>
        <p:blipFill>
          <a:blip r:embed="rId2"/>
          <a:stretch>
            <a:fillRect/>
          </a:stretch>
        </p:blipFill>
        <p:spPr>
          <a:xfrm>
            <a:off x="1098550" y="2038024"/>
            <a:ext cx="9994900" cy="2946400"/>
          </a:xfrm>
          <a:prstGeom prst="rect">
            <a:avLst/>
          </a:prstGeom>
        </p:spPr>
      </p:pic>
    </p:spTree>
    <p:extLst>
      <p:ext uri="{BB962C8B-B14F-4D97-AF65-F5344CB8AC3E}">
        <p14:creationId xmlns:p14="http://schemas.microsoft.com/office/powerpoint/2010/main" val="8004541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775BE-7B7E-E333-65C8-C398B5F0EE78}"/>
              </a:ext>
            </a:extLst>
          </p:cNvPr>
          <p:cNvSpPr>
            <a:spLocks noGrp="1"/>
          </p:cNvSpPr>
          <p:nvPr>
            <p:ph type="title"/>
          </p:nvPr>
        </p:nvSpPr>
        <p:spPr/>
        <p:txBody>
          <a:bodyPr/>
          <a:lstStyle/>
          <a:p>
            <a:r>
              <a:rPr lang="en-US" b="0" i="0" dirty="0">
                <a:effectLst/>
                <a:latin typeface="Optimistic Display"/>
              </a:rPr>
              <a:t>Explicit Instructions</a:t>
            </a:r>
            <a:r>
              <a:rPr lang="zh-CN" altLang="en-US" b="0" i="0" dirty="0">
                <a:effectLst/>
                <a:latin typeface="Optimistic Display"/>
              </a:rPr>
              <a:t> </a:t>
            </a:r>
            <a:endParaRPr lang="en-CN" dirty="0"/>
          </a:p>
        </p:txBody>
      </p:sp>
      <p:sp>
        <p:nvSpPr>
          <p:cNvPr id="3" name="Content Placeholder 2">
            <a:extLst>
              <a:ext uri="{FF2B5EF4-FFF2-40B4-BE49-F238E27FC236}">
                <a16:creationId xmlns:a16="http://schemas.microsoft.com/office/drawing/2014/main" id="{87F58F0F-6447-6756-9AD6-69E2961C9EA7}"/>
              </a:ext>
            </a:extLst>
          </p:cNvPr>
          <p:cNvSpPr>
            <a:spLocks noGrp="1"/>
          </p:cNvSpPr>
          <p:nvPr>
            <p:ph idx="1"/>
          </p:nvPr>
        </p:nvSpPr>
        <p:spPr/>
        <p:txBody>
          <a:bodyPr/>
          <a:lstStyle/>
          <a:p>
            <a:r>
              <a:rPr lang="en-US" altLang="zh-CN" dirty="0"/>
              <a:t>More</a:t>
            </a:r>
            <a:r>
              <a:rPr lang="zh-CN" altLang="en-US" dirty="0"/>
              <a:t> </a:t>
            </a:r>
            <a:r>
              <a:rPr lang="en-US" altLang="zh-CN" dirty="0"/>
              <a:t>specific</a:t>
            </a:r>
            <a:r>
              <a:rPr lang="zh-CN" altLang="en-US" dirty="0"/>
              <a:t> </a:t>
            </a:r>
            <a:r>
              <a:rPr lang="en-US" altLang="zh-CN" dirty="0"/>
              <a:t>results</a:t>
            </a:r>
            <a:r>
              <a:rPr lang="zh-CN" altLang="en-US" dirty="0"/>
              <a:t> </a:t>
            </a:r>
            <a:r>
              <a:rPr lang="en-US" altLang="zh-CN" dirty="0"/>
              <a:t>on</a:t>
            </a:r>
            <a:r>
              <a:rPr lang="zh-CN" altLang="en-US" dirty="0"/>
              <a:t> </a:t>
            </a:r>
            <a:r>
              <a:rPr lang="en-US" altLang="zh-CN" dirty="0"/>
              <a:t>recently</a:t>
            </a:r>
            <a:r>
              <a:rPr lang="zh-CN" altLang="en-US" dirty="0"/>
              <a:t> </a:t>
            </a:r>
            <a:r>
              <a:rPr lang="en-US" altLang="zh-CN" dirty="0"/>
              <a:t>created</a:t>
            </a:r>
            <a:r>
              <a:rPr lang="zh-CN" altLang="en-US" dirty="0"/>
              <a:t> </a:t>
            </a:r>
            <a:r>
              <a:rPr lang="en-US" altLang="zh-CN" dirty="0"/>
              <a:t>resources</a:t>
            </a:r>
            <a:endParaRPr lang="en-CN" dirty="0"/>
          </a:p>
        </p:txBody>
      </p:sp>
      <p:pic>
        <p:nvPicPr>
          <p:cNvPr id="4" name="Picture 3">
            <a:extLst>
              <a:ext uri="{FF2B5EF4-FFF2-40B4-BE49-F238E27FC236}">
                <a16:creationId xmlns:a16="http://schemas.microsoft.com/office/drawing/2014/main" id="{DC50E449-4196-184D-504A-C988B6CEA235}"/>
              </a:ext>
            </a:extLst>
          </p:cNvPr>
          <p:cNvPicPr>
            <a:picLocks noChangeAspect="1"/>
          </p:cNvPicPr>
          <p:nvPr/>
        </p:nvPicPr>
        <p:blipFill>
          <a:blip r:embed="rId2"/>
          <a:stretch>
            <a:fillRect/>
          </a:stretch>
        </p:blipFill>
        <p:spPr>
          <a:xfrm>
            <a:off x="2024530" y="3068339"/>
            <a:ext cx="7772400" cy="2346922"/>
          </a:xfrm>
          <a:prstGeom prst="rect">
            <a:avLst/>
          </a:prstGeom>
        </p:spPr>
      </p:pic>
    </p:spTree>
    <p:extLst>
      <p:ext uri="{BB962C8B-B14F-4D97-AF65-F5344CB8AC3E}">
        <p14:creationId xmlns:p14="http://schemas.microsoft.com/office/powerpoint/2010/main" val="21492345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6F72E-A09C-2CA5-4294-A8F6ACA5EF4C}"/>
              </a:ext>
            </a:extLst>
          </p:cNvPr>
          <p:cNvSpPr>
            <a:spLocks noGrp="1"/>
          </p:cNvSpPr>
          <p:nvPr>
            <p:ph type="title"/>
          </p:nvPr>
        </p:nvSpPr>
        <p:spPr/>
        <p:txBody>
          <a:bodyPr>
            <a:normAutofit fontScale="90000"/>
          </a:bodyPr>
          <a:lstStyle/>
          <a:p>
            <a:r>
              <a:rPr lang="en-US" altLang="zh-CN" dirty="0"/>
              <a:t>In-context</a:t>
            </a:r>
            <a:r>
              <a:rPr lang="zh-CN" altLang="en-US" dirty="0"/>
              <a:t> </a:t>
            </a:r>
            <a:r>
              <a:rPr lang="en-US" altLang="zh-CN" dirty="0"/>
              <a:t>Learning/Few-shot</a:t>
            </a:r>
            <a:r>
              <a:rPr lang="zh-CN" altLang="en-US" dirty="0"/>
              <a:t> </a:t>
            </a:r>
            <a:r>
              <a:rPr lang="en-US" altLang="zh-CN" dirty="0"/>
              <a:t>Prompting</a:t>
            </a:r>
            <a:br>
              <a:rPr lang="en-US" altLang="zh-CN" dirty="0"/>
            </a:br>
            <a:r>
              <a:rPr lang="en-US" altLang="zh-CN" dirty="0"/>
              <a:t>(</a:t>
            </a:r>
            <a:r>
              <a:rPr lang="en-US" dirty="0"/>
              <a:t>Brown+ 2021</a:t>
            </a:r>
            <a:r>
              <a:rPr lang="en-US" altLang="zh-CN" dirty="0"/>
              <a:t>)</a:t>
            </a:r>
            <a:br>
              <a:rPr lang="en-US" dirty="0">
                <a:effectLst/>
              </a:rPr>
            </a:br>
            <a:endParaRPr lang="en-CN" dirty="0"/>
          </a:p>
        </p:txBody>
      </p:sp>
      <p:sp>
        <p:nvSpPr>
          <p:cNvPr id="3" name="Content Placeholder 2">
            <a:extLst>
              <a:ext uri="{FF2B5EF4-FFF2-40B4-BE49-F238E27FC236}">
                <a16:creationId xmlns:a16="http://schemas.microsoft.com/office/drawing/2014/main" id="{33DD9D4F-C423-7886-8DB0-95DEF7B0DFC2}"/>
              </a:ext>
            </a:extLst>
          </p:cNvPr>
          <p:cNvSpPr>
            <a:spLocks noGrp="1"/>
          </p:cNvSpPr>
          <p:nvPr>
            <p:ph idx="1"/>
          </p:nvPr>
        </p:nvSpPr>
        <p:spPr/>
        <p:txBody>
          <a:bodyPr/>
          <a:lstStyle/>
          <a:p>
            <a:r>
              <a:rPr lang="en-US" altLang="zh-CN" dirty="0"/>
              <a:t>Provide</a:t>
            </a:r>
            <a:r>
              <a:rPr lang="zh-CN" altLang="en-US" dirty="0"/>
              <a:t> </a:t>
            </a:r>
            <a:r>
              <a:rPr lang="en-US" altLang="zh-CN" dirty="0"/>
              <a:t>a</a:t>
            </a:r>
            <a:r>
              <a:rPr lang="zh-CN" altLang="en-US" dirty="0"/>
              <a:t> </a:t>
            </a:r>
            <a:r>
              <a:rPr lang="en-US" altLang="zh-CN" dirty="0"/>
              <a:t>few</a:t>
            </a:r>
            <a:r>
              <a:rPr lang="zh-CN" altLang="en-US" dirty="0"/>
              <a:t> </a:t>
            </a:r>
            <a:r>
              <a:rPr lang="en-US" altLang="zh-CN" dirty="0"/>
              <a:t>labeled</a:t>
            </a:r>
            <a:r>
              <a:rPr lang="zh-CN" altLang="en-US" dirty="0"/>
              <a:t> </a:t>
            </a:r>
            <a:r>
              <a:rPr lang="en-US" altLang="zh-CN" dirty="0"/>
              <a:t>examples</a:t>
            </a:r>
            <a:r>
              <a:rPr lang="zh-CN" altLang="en-US" dirty="0"/>
              <a:t> </a:t>
            </a:r>
            <a:r>
              <a:rPr lang="en-US" altLang="zh-CN" dirty="0"/>
              <a:t>of</a:t>
            </a:r>
            <a:r>
              <a:rPr lang="zh-CN" altLang="en-US" dirty="0"/>
              <a:t> </a:t>
            </a:r>
            <a:r>
              <a:rPr lang="en-US" altLang="zh-CN" dirty="0"/>
              <a:t>the</a:t>
            </a:r>
            <a:r>
              <a:rPr lang="zh-CN" altLang="en-US" dirty="0"/>
              <a:t> </a:t>
            </a:r>
            <a:r>
              <a:rPr lang="en-US" altLang="zh-CN" dirty="0"/>
              <a:t>downstream</a:t>
            </a:r>
            <a:r>
              <a:rPr lang="zh-CN" altLang="en-US" dirty="0"/>
              <a:t> </a:t>
            </a:r>
            <a:r>
              <a:rPr lang="en-US" altLang="zh-CN" dirty="0"/>
              <a:t>task</a:t>
            </a:r>
            <a:r>
              <a:rPr lang="zh-CN" altLang="en-US" dirty="0"/>
              <a:t> </a:t>
            </a:r>
            <a:r>
              <a:rPr lang="en-US" altLang="zh-CN" dirty="0"/>
              <a:t>in</a:t>
            </a:r>
            <a:r>
              <a:rPr lang="zh-CN" altLang="en-US" dirty="0"/>
              <a:t> </a:t>
            </a:r>
            <a:r>
              <a:rPr lang="en-US" altLang="zh-CN" dirty="0"/>
              <a:t>the</a:t>
            </a:r>
            <a:r>
              <a:rPr lang="zh-CN" altLang="en-US" dirty="0"/>
              <a:t> </a:t>
            </a:r>
            <a:r>
              <a:rPr lang="en-US" altLang="zh-CN" dirty="0"/>
              <a:t>instruction</a:t>
            </a:r>
          </a:p>
          <a:p>
            <a:pPr lvl="1"/>
            <a:r>
              <a:rPr lang="en-US" altLang="zh-CN" dirty="0"/>
              <a:t>Zero-shot</a:t>
            </a:r>
          </a:p>
          <a:p>
            <a:pPr lvl="1"/>
            <a:r>
              <a:rPr lang="en-US" altLang="zh-CN" dirty="0"/>
              <a:t>One-shot</a:t>
            </a:r>
          </a:p>
          <a:p>
            <a:pPr lvl="1"/>
            <a:r>
              <a:rPr lang="en-US" altLang="zh-CN" dirty="0"/>
              <a:t>Few-shot</a:t>
            </a:r>
            <a:endParaRPr lang="en-CN" dirty="0"/>
          </a:p>
        </p:txBody>
      </p:sp>
      <p:pic>
        <p:nvPicPr>
          <p:cNvPr id="4" name="Picture 3">
            <a:extLst>
              <a:ext uri="{FF2B5EF4-FFF2-40B4-BE49-F238E27FC236}">
                <a16:creationId xmlns:a16="http://schemas.microsoft.com/office/drawing/2014/main" id="{E59546C8-E2E3-6CD3-890A-9CFE7CA682E3}"/>
              </a:ext>
            </a:extLst>
          </p:cNvPr>
          <p:cNvPicPr>
            <a:picLocks noChangeAspect="1"/>
          </p:cNvPicPr>
          <p:nvPr/>
        </p:nvPicPr>
        <p:blipFill>
          <a:blip r:embed="rId2"/>
          <a:stretch>
            <a:fillRect/>
          </a:stretch>
        </p:blipFill>
        <p:spPr>
          <a:xfrm>
            <a:off x="1964765" y="4001294"/>
            <a:ext cx="7772400" cy="1853748"/>
          </a:xfrm>
          <a:prstGeom prst="rect">
            <a:avLst/>
          </a:prstGeom>
        </p:spPr>
      </p:pic>
    </p:spTree>
    <p:extLst>
      <p:ext uri="{BB962C8B-B14F-4D97-AF65-F5344CB8AC3E}">
        <p14:creationId xmlns:p14="http://schemas.microsoft.com/office/powerpoint/2010/main" val="30222280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9657D-4634-28DE-99B5-9C8F2D87D4B0}"/>
              </a:ext>
            </a:extLst>
          </p:cNvPr>
          <p:cNvSpPr>
            <a:spLocks noGrp="1"/>
          </p:cNvSpPr>
          <p:nvPr>
            <p:ph type="title"/>
          </p:nvPr>
        </p:nvSpPr>
        <p:spPr/>
        <p:txBody>
          <a:bodyPr/>
          <a:lstStyle/>
          <a:p>
            <a:r>
              <a:rPr lang="en-US" altLang="zh-CN" dirty="0"/>
              <a:t>Chain</a:t>
            </a:r>
            <a:r>
              <a:rPr lang="zh-CN" altLang="en-US" dirty="0"/>
              <a:t> </a:t>
            </a:r>
            <a:r>
              <a:rPr lang="en-US" altLang="zh-CN" dirty="0"/>
              <a:t>of</a:t>
            </a:r>
            <a:r>
              <a:rPr lang="zh-CN" altLang="en-US" dirty="0"/>
              <a:t> </a:t>
            </a:r>
            <a:r>
              <a:rPr lang="en-US" altLang="zh-CN" dirty="0"/>
              <a:t>Thought</a:t>
            </a:r>
            <a:r>
              <a:rPr lang="zh-CN" altLang="en-US" dirty="0"/>
              <a:t> </a:t>
            </a:r>
            <a:r>
              <a:rPr lang="en-US" altLang="zh-CN" dirty="0"/>
              <a:t>Prompting</a:t>
            </a:r>
            <a:r>
              <a:rPr lang="zh-CN" altLang="en-US" dirty="0"/>
              <a:t> </a:t>
            </a:r>
            <a:r>
              <a:rPr lang="en-US" altLang="zh-CN" dirty="0"/>
              <a:t>(Wei</a:t>
            </a:r>
            <a:r>
              <a:rPr lang="zh-CN" altLang="en-US" dirty="0"/>
              <a:t> </a:t>
            </a:r>
            <a:r>
              <a:rPr lang="en-US" altLang="zh-CN" dirty="0"/>
              <a:t>et</a:t>
            </a:r>
            <a:r>
              <a:rPr lang="zh-CN" altLang="en-US" dirty="0"/>
              <a:t> </a:t>
            </a:r>
            <a:r>
              <a:rPr lang="en-US" altLang="zh-CN" dirty="0"/>
              <a:t>al.</a:t>
            </a:r>
            <a:r>
              <a:rPr lang="zh-CN" altLang="en-US" dirty="0"/>
              <a:t> </a:t>
            </a:r>
            <a:r>
              <a:rPr lang="en-US" altLang="zh-CN" dirty="0"/>
              <a:t>2022)</a:t>
            </a:r>
            <a:endParaRPr lang="en-CN" dirty="0"/>
          </a:p>
        </p:txBody>
      </p:sp>
      <p:sp>
        <p:nvSpPr>
          <p:cNvPr id="3" name="Content Placeholder 2">
            <a:extLst>
              <a:ext uri="{FF2B5EF4-FFF2-40B4-BE49-F238E27FC236}">
                <a16:creationId xmlns:a16="http://schemas.microsoft.com/office/drawing/2014/main" id="{C716433A-FF2D-2F68-D6CF-27718F6A791B}"/>
              </a:ext>
            </a:extLst>
          </p:cNvPr>
          <p:cNvSpPr>
            <a:spLocks noGrp="1"/>
          </p:cNvSpPr>
          <p:nvPr>
            <p:ph idx="1"/>
          </p:nvPr>
        </p:nvSpPr>
        <p:spPr>
          <a:xfrm>
            <a:off x="838200" y="1690688"/>
            <a:ext cx="10515600" cy="4351338"/>
          </a:xfrm>
        </p:spPr>
        <p:txBody>
          <a:bodyPr>
            <a:normAutofit/>
          </a:bodyPr>
          <a:lstStyle/>
          <a:p>
            <a:r>
              <a:rPr lang="en-US" altLang="zh-CN" dirty="0"/>
              <a:t>Push</a:t>
            </a:r>
            <a:r>
              <a:rPr lang="en-US" dirty="0"/>
              <a:t> the model to explain its reasoning before </a:t>
            </a:r>
            <a:r>
              <a:rPr lang="en-US" altLang="zh-CN" dirty="0"/>
              <a:t>generating</a:t>
            </a:r>
            <a:r>
              <a:rPr lang="zh-CN" altLang="en-US" dirty="0"/>
              <a:t> </a:t>
            </a:r>
            <a:r>
              <a:rPr lang="en-US" altLang="zh-CN" dirty="0"/>
              <a:t>a</a:t>
            </a:r>
            <a:r>
              <a:rPr lang="zh-CN" altLang="en-US" dirty="0"/>
              <a:t> </a:t>
            </a:r>
            <a:r>
              <a:rPr lang="en-US" altLang="zh-CN" dirty="0"/>
              <a:t>response</a:t>
            </a:r>
            <a:endParaRPr lang="en-US" dirty="0"/>
          </a:p>
          <a:p>
            <a:endParaRPr lang="en-US" dirty="0"/>
          </a:p>
          <a:p>
            <a:endParaRPr lang="en-US" dirty="0"/>
          </a:p>
          <a:p>
            <a:endParaRPr lang="en-US" dirty="0"/>
          </a:p>
          <a:p>
            <a:endParaRPr lang="en-US" dirty="0"/>
          </a:p>
          <a:p>
            <a:endParaRPr lang="en-US" dirty="0"/>
          </a:p>
          <a:p>
            <a:endParaRPr lang="en-US" dirty="0"/>
          </a:p>
          <a:p>
            <a:pPr marL="0" indent="0">
              <a:buNone/>
            </a:pPr>
            <a:endParaRPr lang="en-US" dirty="0"/>
          </a:p>
          <a:p>
            <a:endParaRPr lang="en-US" dirty="0"/>
          </a:p>
          <a:p>
            <a:endParaRPr lang="en-CN" dirty="0"/>
          </a:p>
        </p:txBody>
      </p:sp>
      <p:pic>
        <p:nvPicPr>
          <p:cNvPr id="4" name="Picture 3">
            <a:extLst>
              <a:ext uri="{FF2B5EF4-FFF2-40B4-BE49-F238E27FC236}">
                <a16:creationId xmlns:a16="http://schemas.microsoft.com/office/drawing/2014/main" id="{BFC2F15D-F72F-3F1D-5F2B-71AFA2E6DFF4}"/>
              </a:ext>
            </a:extLst>
          </p:cNvPr>
          <p:cNvPicPr>
            <a:picLocks noChangeAspect="1"/>
          </p:cNvPicPr>
          <p:nvPr/>
        </p:nvPicPr>
        <p:blipFill>
          <a:blip r:embed="rId2"/>
          <a:stretch>
            <a:fillRect/>
          </a:stretch>
        </p:blipFill>
        <p:spPr>
          <a:xfrm>
            <a:off x="2496670" y="2283720"/>
            <a:ext cx="6318624" cy="3499956"/>
          </a:xfrm>
          <a:prstGeom prst="rect">
            <a:avLst/>
          </a:prstGeom>
        </p:spPr>
      </p:pic>
    </p:spTree>
    <p:extLst>
      <p:ext uri="{BB962C8B-B14F-4D97-AF65-F5344CB8AC3E}">
        <p14:creationId xmlns:p14="http://schemas.microsoft.com/office/powerpoint/2010/main" val="6268597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4053D-CDB8-659D-9A53-BB7BBC0CC903}"/>
              </a:ext>
            </a:extLst>
          </p:cNvPr>
          <p:cNvSpPr>
            <a:spLocks noGrp="1"/>
          </p:cNvSpPr>
          <p:nvPr>
            <p:ph type="title"/>
          </p:nvPr>
        </p:nvSpPr>
        <p:spPr/>
        <p:txBody>
          <a:bodyPr/>
          <a:lstStyle/>
          <a:p>
            <a:r>
              <a:rPr lang="en-US" altLang="zh-CN" dirty="0"/>
              <a:t>Unsupervised</a:t>
            </a:r>
            <a:r>
              <a:rPr lang="zh-CN" altLang="en-US" dirty="0"/>
              <a:t> </a:t>
            </a:r>
            <a:r>
              <a:rPr lang="en-US" altLang="zh-CN" dirty="0"/>
              <a:t>Chain-of-thought</a:t>
            </a:r>
            <a:r>
              <a:rPr lang="zh-CN" altLang="en-US" dirty="0"/>
              <a:t> </a:t>
            </a:r>
            <a:r>
              <a:rPr lang="en-US" altLang="zh-CN" dirty="0"/>
              <a:t>Prompting</a:t>
            </a:r>
            <a:r>
              <a:rPr lang="zh-CN" altLang="en-US" dirty="0"/>
              <a:t> </a:t>
            </a:r>
            <a:r>
              <a:rPr lang="en-US" altLang="zh-CN" dirty="0"/>
              <a:t>(Kojima</a:t>
            </a:r>
            <a:r>
              <a:rPr lang="zh-CN" altLang="en-US" dirty="0"/>
              <a:t> </a:t>
            </a:r>
            <a:r>
              <a:rPr lang="en-US" altLang="zh-CN" dirty="0"/>
              <a:t>et</a:t>
            </a:r>
            <a:r>
              <a:rPr lang="zh-CN" altLang="en-US" dirty="0"/>
              <a:t> </a:t>
            </a:r>
            <a:r>
              <a:rPr lang="en-US" altLang="zh-CN" dirty="0"/>
              <a:t>al.</a:t>
            </a:r>
            <a:r>
              <a:rPr lang="zh-CN" altLang="en-US" dirty="0"/>
              <a:t> </a:t>
            </a:r>
            <a:r>
              <a:rPr lang="en-US" altLang="zh-CN" dirty="0"/>
              <a:t>2022)</a:t>
            </a:r>
            <a:endParaRPr lang="en-CN" dirty="0"/>
          </a:p>
        </p:txBody>
      </p:sp>
      <p:sp>
        <p:nvSpPr>
          <p:cNvPr id="3" name="Content Placeholder 2">
            <a:extLst>
              <a:ext uri="{FF2B5EF4-FFF2-40B4-BE49-F238E27FC236}">
                <a16:creationId xmlns:a16="http://schemas.microsoft.com/office/drawing/2014/main" id="{448C883C-E551-B3F0-1082-7822F7C7CC50}"/>
              </a:ext>
            </a:extLst>
          </p:cNvPr>
          <p:cNvSpPr>
            <a:spLocks noGrp="1"/>
          </p:cNvSpPr>
          <p:nvPr>
            <p:ph idx="1"/>
          </p:nvPr>
        </p:nvSpPr>
        <p:spPr>
          <a:xfrm>
            <a:off x="838200" y="1777813"/>
            <a:ext cx="10515600" cy="4351338"/>
          </a:xfrm>
        </p:spPr>
        <p:txBody>
          <a:bodyPr/>
          <a:lstStyle/>
          <a:p>
            <a:r>
              <a:rPr lang="en-US" altLang="zh-CN" dirty="0"/>
              <a:t>Adding</a:t>
            </a:r>
            <a:r>
              <a:rPr lang="zh-CN" altLang="en-US" dirty="0"/>
              <a:t> </a:t>
            </a:r>
            <a:r>
              <a:rPr lang="en-US" altLang="zh-CN" dirty="0"/>
              <a:t>a</a:t>
            </a:r>
            <a:r>
              <a:rPr lang="zh-CN" altLang="en-US" dirty="0"/>
              <a:t> </a:t>
            </a:r>
            <a:r>
              <a:rPr lang="en-US" altLang="zh-CN" dirty="0"/>
              <a:t>prompt</a:t>
            </a:r>
            <a:r>
              <a:rPr lang="zh-CN" altLang="en-US" dirty="0"/>
              <a:t> </a:t>
            </a:r>
            <a:r>
              <a:rPr lang="en-US" altLang="zh-CN" dirty="0"/>
              <a:t>to</a:t>
            </a:r>
            <a:r>
              <a:rPr lang="zh-CN" altLang="en-US" dirty="0"/>
              <a:t> </a:t>
            </a:r>
            <a:r>
              <a:rPr lang="en-US" altLang="zh-CN" dirty="0"/>
              <a:t>encourage</a:t>
            </a:r>
            <a:r>
              <a:rPr lang="zh-CN" altLang="en-US" dirty="0"/>
              <a:t> </a:t>
            </a:r>
            <a:r>
              <a:rPr lang="en-US" altLang="zh-CN" dirty="0"/>
              <a:t>the</a:t>
            </a:r>
            <a:r>
              <a:rPr lang="zh-CN" altLang="en-US" dirty="0"/>
              <a:t> </a:t>
            </a:r>
            <a:r>
              <a:rPr lang="en-US" altLang="zh-CN" dirty="0"/>
              <a:t>model</a:t>
            </a:r>
            <a:r>
              <a:rPr lang="zh-CN" altLang="en-US" dirty="0"/>
              <a:t> </a:t>
            </a:r>
            <a:r>
              <a:rPr lang="en-US" altLang="zh-CN" dirty="0"/>
              <a:t>to</a:t>
            </a:r>
            <a:r>
              <a:rPr lang="zh-CN" altLang="en-US" dirty="0"/>
              <a:t> </a:t>
            </a:r>
            <a:r>
              <a:rPr lang="en-US" altLang="zh-CN" dirty="0"/>
              <a:t>generate</a:t>
            </a:r>
            <a:r>
              <a:rPr lang="zh-CN" altLang="en-US" dirty="0"/>
              <a:t> </a:t>
            </a:r>
            <a:r>
              <a:rPr lang="en-US" altLang="zh-CN" dirty="0"/>
              <a:t>explanations</a:t>
            </a:r>
            <a:r>
              <a:rPr lang="zh-CN" altLang="en-US" dirty="0"/>
              <a:t> </a:t>
            </a:r>
            <a:r>
              <a:rPr lang="en-US" altLang="zh-CN" dirty="0"/>
              <a:t>before</a:t>
            </a:r>
            <a:r>
              <a:rPr lang="zh-CN" altLang="en-US" dirty="0"/>
              <a:t> </a:t>
            </a:r>
            <a:r>
              <a:rPr lang="en-US" altLang="zh-CN" dirty="0"/>
              <a:t>generating</a:t>
            </a:r>
            <a:r>
              <a:rPr lang="zh-CN" altLang="en-US" dirty="0"/>
              <a:t> </a:t>
            </a:r>
            <a:r>
              <a:rPr lang="en-US" altLang="zh-CN" dirty="0"/>
              <a:t>the</a:t>
            </a:r>
            <a:r>
              <a:rPr lang="zh-CN" altLang="en-US" dirty="0"/>
              <a:t> </a:t>
            </a:r>
            <a:r>
              <a:rPr lang="en-US" altLang="zh-CN" dirty="0"/>
              <a:t>response</a:t>
            </a:r>
            <a:endParaRPr lang="en-CN" dirty="0"/>
          </a:p>
        </p:txBody>
      </p:sp>
      <p:pic>
        <p:nvPicPr>
          <p:cNvPr id="4" name="Picture 3">
            <a:extLst>
              <a:ext uri="{FF2B5EF4-FFF2-40B4-BE49-F238E27FC236}">
                <a16:creationId xmlns:a16="http://schemas.microsoft.com/office/drawing/2014/main" id="{89FF4C6A-800F-D986-A015-94DD5D8B4B46}"/>
              </a:ext>
            </a:extLst>
          </p:cNvPr>
          <p:cNvPicPr>
            <a:picLocks noChangeAspect="1"/>
          </p:cNvPicPr>
          <p:nvPr/>
        </p:nvPicPr>
        <p:blipFill>
          <a:blip r:embed="rId2"/>
          <a:stretch>
            <a:fillRect/>
          </a:stretch>
        </p:blipFill>
        <p:spPr>
          <a:xfrm>
            <a:off x="2191870" y="2628439"/>
            <a:ext cx="7364506" cy="3605003"/>
          </a:xfrm>
          <a:prstGeom prst="rect">
            <a:avLst/>
          </a:prstGeom>
        </p:spPr>
      </p:pic>
    </p:spTree>
    <p:extLst>
      <p:ext uri="{BB962C8B-B14F-4D97-AF65-F5344CB8AC3E}">
        <p14:creationId xmlns:p14="http://schemas.microsoft.com/office/powerpoint/2010/main" val="32733131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FE49B-707E-8EB1-8A56-E629570E3AC4}"/>
              </a:ext>
            </a:extLst>
          </p:cNvPr>
          <p:cNvSpPr>
            <a:spLocks noGrp="1"/>
          </p:cNvSpPr>
          <p:nvPr>
            <p:ph type="title"/>
          </p:nvPr>
        </p:nvSpPr>
        <p:spPr/>
        <p:txBody>
          <a:bodyPr/>
          <a:lstStyle/>
          <a:p>
            <a:r>
              <a:rPr lang="en-CN" dirty="0"/>
              <a:t>Guideline</a:t>
            </a:r>
            <a:r>
              <a:rPr lang="en-US" altLang="zh-CN" dirty="0"/>
              <a:t>s</a:t>
            </a:r>
            <a:r>
              <a:rPr lang="zh-CN" altLang="en-US" dirty="0"/>
              <a:t> </a:t>
            </a:r>
            <a:r>
              <a:rPr lang="en-US" altLang="zh-CN" dirty="0"/>
              <a:t>of</a:t>
            </a:r>
            <a:r>
              <a:rPr lang="zh-CN" altLang="en-US" dirty="0"/>
              <a:t> </a:t>
            </a:r>
            <a:r>
              <a:rPr lang="en-US" altLang="zh-CN" dirty="0"/>
              <a:t>Crating</a:t>
            </a:r>
            <a:r>
              <a:rPr lang="zh-CN" altLang="en-US" dirty="0"/>
              <a:t> </a:t>
            </a:r>
            <a:r>
              <a:rPr lang="en-US" altLang="zh-CN" dirty="0"/>
              <a:t>Effective</a:t>
            </a:r>
            <a:r>
              <a:rPr lang="zh-CN" altLang="en-US" dirty="0"/>
              <a:t> </a:t>
            </a:r>
            <a:r>
              <a:rPr lang="en-US" altLang="zh-CN" dirty="0"/>
              <a:t>Prompts</a:t>
            </a:r>
            <a:endParaRPr lang="en-CN" dirty="0"/>
          </a:p>
        </p:txBody>
      </p:sp>
      <p:sp>
        <p:nvSpPr>
          <p:cNvPr id="3" name="Content Placeholder 2">
            <a:extLst>
              <a:ext uri="{FF2B5EF4-FFF2-40B4-BE49-F238E27FC236}">
                <a16:creationId xmlns:a16="http://schemas.microsoft.com/office/drawing/2014/main" id="{B84A0949-0C80-8E1F-AF7B-886B2BFB053B}"/>
              </a:ext>
            </a:extLst>
          </p:cNvPr>
          <p:cNvSpPr>
            <a:spLocks noGrp="1"/>
          </p:cNvSpPr>
          <p:nvPr>
            <p:ph idx="1"/>
          </p:nvPr>
        </p:nvSpPr>
        <p:spPr/>
        <p:txBody>
          <a:bodyPr>
            <a:normAutofit/>
          </a:bodyPr>
          <a:lstStyle/>
          <a:p>
            <a:pPr algn="l">
              <a:buFont typeface="+mj-lt"/>
              <a:buAutoNum type="arabicPeriod"/>
            </a:pPr>
            <a:r>
              <a:rPr lang="en-US" sz="2400" b="1" i="0" dirty="0">
                <a:solidFill>
                  <a:srgbClr val="1C2B33"/>
                </a:solidFill>
                <a:effectLst/>
                <a:latin typeface="Optimistic Text"/>
              </a:rPr>
              <a:t>Be clear and concise</a:t>
            </a:r>
            <a:r>
              <a:rPr lang="en-US" sz="2400" b="0" i="0" dirty="0">
                <a:solidFill>
                  <a:srgbClr val="1C2B33"/>
                </a:solidFill>
                <a:effectLst/>
                <a:latin typeface="Optimistic Text"/>
              </a:rPr>
              <a:t>: easy to understand</a:t>
            </a:r>
            <a:r>
              <a:rPr lang="en-US" altLang="zh-CN" sz="2400" b="0" i="0" dirty="0">
                <a:solidFill>
                  <a:srgbClr val="1C2B33"/>
                </a:solidFill>
                <a:effectLst/>
                <a:latin typeface="Optimistic Text"/>
              </a:rPr>
              <a:t>,</a:t>
            </a:r>
            <a:r>
              <a:rPr lang="zh-CN" altLang="en-US" sz="2400" b="0" i="0" dirty="0">
                <a:solidFill>
                  <a:srgbClr val="1C2B33"/>
                </a:solidFill>
                <a:effectLst/>
                <a:latin typeface="Optimistic Text"/>
              </a:rPr>
              <a:t> </a:t>
            </a:r>
            <a:r>
              <a:rPr lang="en-US" sz="2400" b="0" i="0" dirty="0">
                <a:solidFill>
                  <a:srgbClr val="1C2B33"/>
                </a:solidFill>
                <a:effectLst/>
                <a:latin typeface="Optimistic Text"/>
              </a:rPr>
              <a:t>provide enough information for the model to generate relevant output. </a:t>
            </a:r>
          </a:p>
          <a:p>
            <a:pPr algn="l">
              <a:buFont typeface="+mj-lt"/>
              <a:buAutoNum type="arabicPeriod" startAt="2"/>
            </a:pPr>
            <a:r>
              <a:rPr lang="en-US" sz="2400" b="1" i="0" dirty="0">
                <a:solidFill>
                  <a:srgbClr val="1C2B33"/>
                </a:solidFill>
                <a:effectLst/>
                <a:latin typeface="Optimistic Text"/>
              </a:rPr>
              <a:t>Use specific examples</a:t>
            </a:r>
            <a:r>
              <a:rPr lang="en-US" sz="2400" b="0" i="0" dirty="0">
                <a:solidFill>
                  <a:srgbClr val="1C2B33"/>
                </a:solidFill>
                <a:effectLst/>
                <a:latin typeface="Optimistic Text"/>
              </a:rPr>
              <a:t>: Providing specific examples </a:t>
            </a:r>
            <a:r>
              <a:rPr lang="en-US" altLang="zh-CN" sz="2400" b="0" i="0" dirty="0">
                <a:solidFill>
                  <a:srgbClr val="1C2B33"/>
                </a:solidFill>
                <a:effectLst/>
                <a:latin typeface="Optimistic Text"/>
              </a:rPr>
              <a:t>to</a:t>
            </a:r>
            <a:r>
              <a:rPr lang="zh-CN" altLang="en-US" sz="2400" b="0" i="0" dirty="0">
                <a:solidFill>
                  <a:srgbClr val="1C2B33"/>
                </a:solidFill>
                <a:effectLst/>
                <a:latin typeface="Optimistic Text"/>
              </a:rPr>
              <a:t> </a:t>
            </a:r>
            <a:r>
              <a:rPr lang="en-US" sz="2400" b="0" i="0" dirty="0">
                <a:solidFill>
                  <a:srgbClr val="1C2B33"/>
                </a:solidFill>
                <a:effectLst/>
                <a:latin typeface="Optimistic Text"/>
              </a:rPr>
              <a:t>help the model better understand </a:t>
            </a:r>
            <a:r>
              <a:rPr lang="en-US" altLang="zh-CN" sz="2400" b="0" i="0" dirty="0">
                <a:solidFill>
                  <a:srgbClr val="1C2B33"/>
                </a:solidFill>
                <a:effectLst/>
                <a:latin typeface="Optimistic Text"/>
              </a:rPr>
              <a:t>expected</a:t>
            </a:r>
            <a:r>
              <a:rPr lang="zh-CN" altLang="en-US" sz="2400" b="0" i="0" dirty="0">
                <a:solidFill>
                  <a:srgbClr val="1C2B33"/>
                </a:solidFill>
                <a:effectLst/>
                <a:latin typeface="Optimistic Text"/>
              </a:rPr>
              <a:t> </a:t>
            </a:r>
            <a:r>
              <a:rPr lang="en-US" altLang="zh-CN" sz="2400" b="0" i="0" dirty="0">
                <a:solidFill>
                  <a:srgbClr val="1C2B33"/>
                </a:solidFill>
                <a:effectLst/>
                <a:latin typeface="Optimistic Text"/>
              </a:rPr>
              <a:t>output</a:t>
            </a:r>
            <a:r>
              <a:rPr lang="en-US" sz="2400" b="0" i="0" dirty="0">
                <a:solidFill>
                  <a:srgbClr val="1C2B33"/>
                </a:solidFill>
                <a:effectLst/>
                <a:latin typeface="Optimistic Text"/>
              </a:rPr>
              <a:t>. </a:t>
            </a:r>
          </a:p>
          <a:p>
            <a:pPr algn="l">
              <a:buFont typeface="+mj-lt"/>
              <a:buAutoNum type="arabicPeriod" startAt="2"/>
            </a:pPr>
            <a:r>
              <a:rPr lang="en-US" sz="2400" b="1" i="0" dirty="0">
                <a:solidFill>
                  <a:srgbClr val="1C2B33"/>
                </a:solidFill>
                <a:effectLst/>
                <a:latin typeface="Optimistic Text"/>
              </a:rPr>
              <a:t>Vary the prompts</a:t>
            </a:r>
            <a:r>
              <a:rPr lang="en-US" sz="2400" b="0" i="0" dirty="0">
                <a:solidFill>
                  <a:srgbClr val="1C2B33"/>
                </a:solidFill>
                <a:effectLst/>
                <a:latin typeface="Optimistic Text"/>
              </a:rPr>
              <a:t>: </a:t>
            </a:r>
            <a:r>
              <a:rPr lang="en-US" altLang="zh-CN" sz="2400" b="0" i="0" dirty="0">
                <a:solidFill>
                  <a:srgbClr val="1C2B33"/>
                </a:solidFill>
                <a:effectLst/>
                <a:latin typeface="Optimistic Text"/>
              </a:rPr>
              <a:t>Try</a:t>
            </a:r>
            <a:r>
              <a:rPr lang="en-US" sz="2400" b="0" i="0" dirty="0">
                <a:solidFill>
                  <a:srgbClr val="1C2B33"/>
                </a:solidFill>
                <a:effectLst/>
                <a:latin typeface="Optimistic Text"/>
              </a:rPr>
              <a:t> different prompts </a:t>
            </a:r>
            <a:r>
              <a:rPr lang="en-US" altLang="zh-CN" sz="2400" b="0" i="0" dirty="0">
                <a:solidFill>
                  <a:srgbClr val="1C2B33"/>
                </a:solidFill>
                <a:effectLst/>
                <a:latin typeface="Optimistic Text"/>
              </a:rPr>
              <a:t>to</a:t>
            </a:r>
            <a:r>
              <a:rPr lang="zh-CN" altLang="en-US" sz="2400" b="0" i="0" dirty="0">
                <a:solidFill>
                  <a:srgbClr val="1C2B33"/>
                </a:solidFill>
                <a:effectLst/>
                <a:latin typeface="Optimistic Text"/>
              </a:rPr>
              <a:t> </a:t>
            </a:r>
            <a:r>
              <a:rPr lang="en-US" sz="2400" b="0" i="0" dirty="0">
                <a:solidFill>
                  <a:srgbClr val="1C2B33"/>
                </a:solidFill>
                <a:effectLst/>
                <a:latin typeface="Optimistic Text"/>
              </a:rPr>
              <a:t>produce more diverse and creative output..</a:t>
            </a:r>
          </a:p>
          <a:p>
            <a:pPr algn="l">
              <a:buFont typeface="+mj-lt"/>
              <a:buAutoNum type="arabicPeriod" startAt="4"/>
            </a:pPr>
            <a:r>
              <a:rPr lang="en-US" sz="2400" b="1" i="0" dirty="0">
                <a:solidFill>
                  <a:srgbClr val="1C2B33"/>
                </a:solidFill>
                <a:effectLst/>
                <a:latin typeface="Optimistic Text"/>
              </a:rPr>
              <a:t>Test and refine</a:t>
            </a:r>
            <a:r>
              <a:rPr lang="en-US" sz="2400" b="0" i="0" dirty="0">
                <a:solidFill>
                  <a:srgbClr val="1C2B33"/>
                </a:solidFill>
                <a:effectLst/>
                <a:latin typeface="Optimistic Text"/>
              </a:rPr>
              <a:t>: </a:t>
            </a:r>
            <a:r>
              <a:rPr lang="en-US" altLang="zh-CN" sz="2400" b="0" i="0" dirty="0">
                <a:solidFill>
                  <a:srgbClr val="1C2B33"/>
                </a:solidFill>
                <a:effectLst/>
                <a:latin typeface="Optimistic Text"/>
              </a:rPr>
              <a:t>Refine</a:t>
            </a:r>
            <a:r>
              <a:rPr lang="zh-CN" altLang="en-US" sz="2400" b="0" i="0" dirty="0">
                <a:solidFill>
                  <a:srgbClr val="1C2B33"/>
                </a:solidFill>
                <a:effectLst/>
                <a:latin typeface="Optimistic Text"/>
              </a:rPr>
              <a:t> </a:t>
            </a:r>
            <a:r>
              <a:rPr lang="en-US" altLang="zh-CN" sz="2400" b="0" i="0" dirty="0">
                <a:solidFill>
                  <a:srgbClr val="1C2B33"/>
                </a:solidFill>
                <a:effectLst/>
                <a:latin typeface="Optimistic Text"/>
              </a:rPr>
              <a:t>the</a:t>
            </a:r>
            <a:r>
              <a:rPr lang="zh-CN" altLang="en-US" sz="2400" b="0" i="0" dirty="0">
                <a:solidFill>
                  <a:srgbClr val="1C2B33"/>
                </a:solidFill>
                <a:effectLst/>
                <a:latin typeface="Optimistic Text"/>
              </a:rPr>
              <a:t> </a:t>
            </a:r>
            <a:r>
              <a:rPr lang="en-US" altLang="zh-CN" sz="2400" b="0" i="0" dirty="0">
                <a:solidFill>
                  <a:srgbClr val="1C2B33"/>
                </a:solidFill>
                <a:effectLst/>
                <a:latin typeface="Optimistic Text"/>
              </a:rPr>
              <a:t>prompts</a:t>
            </a:r>
            <a:r>
              <a:rPr lang="zh-CN" altLang="en-US" sz="2400" b="0" i="0" dirty="0">
                <a:solidFill>
                  <a:srgbClr val="1C2B33"/>
                </a:solidFill>
                <a:effectLst/>
                <a:latin typeface="Optimistic Text"/>
              </a:rPr>
              <a:t> </a:t>
            </a:r>
            <a:r>
              <a:rPr lang="en-US" altLang="zh-CN" sz="2400" b="0" i="0" dirty="0">
                <a:solidFill>
                  <a:srgbClr val="1C2B33"/>
                </a:solidFill>
                <a:effectLst/>
                <a:latin typeface="Optimistic Text"/>
              </a:rPr>
              <a:t>according</a:t>
            </a:r>
            <a:r>
              <a:rPr lang="zh-CN" altLang="en-US" sz="2400" b="0" i="0" dirty="0">
                <a:solidFill>
                  <a:srgbClr val="1C2B33"/>
                </a:solidFill>
                <a:effectLst/>
                <a:latin typeface="Optimistic Text"/>
              </a:rPr>
              <a:t> </a:t>
            </a:r>
            <a:r>
              <a:rPr lang="en-US" altLang="zh-CN" sz="2400" b="0" i="0" dirty="0">
                <a:solidFill>
                  <a:srgbClr val="1C2B33"/>
                </a:solidFill>
                <a:effectLst/>
                <a:latin typeface="Optimistic Text"/>
              </a:rPr>
              <a:t>to</a:t>
            </a:r>
            <a:r>
              <a:rPr lang="zh-CN" altLang="en-US" sz="2400" b="0" i="0" dirty="0">
                <a:solidFill>
                  <a:srgbClr val="1C2B33"/>
                </a:solidFill>
                <a:effectLst/>
                <a:latin typeface="Optimistic Text"/>
              </a:rPr>
              <a:t> </a:t>
            </a:r>
            <a:r>
              <a:rPr lang="en-US" altLang="zh-CN" sz="2400" b="0" i="0" dirty="0">
                <a:solidFill>
                  <a:srgbClr val="1C2B33"/>
                </a:solidFill>
                <a:effectLst/>
                <a:latin typeface="Optimistic Text"/>
              </a:rPr>
              <a:t>the</a:t>
            </a:r>
            <a:r>
              <a:rPr lang="zh-CN" altLang="en-US" sz="2400" b="0" i="0" dirty="0">
                <a:solidFill>
                  <a:srgbClr val="1C2B33"/>
                </a:solidFill>
                <a:effectLst/>
                <a:latin typeface="Optimistic Text"/>
              </a:rPr>
              <a:t> </a:t>
            </a:r>
            <a:r>
              <a:rPr lang="en-US" altLang="zh-CN" sz="2400" b="0" i="0" dirty="0">
                <a:solidFill>
                  <a:srgbClr val="1C2B33"/>
                </a:solidFill>
                <a:effectLst/>
                <a:latin typeface="Optimistic Text"/>
              </a:rPr>
              <a:t>outputs</a:t>
            </a:r>
            <a:r>
              <a:rPr lang="zh-CN" altLang="en-US" sz="2400" b="0" i="0" dirty="0">
                <a:solidFill>
                  <a:srgbClr val="1C2B33"/>
                </a:solidFill>
                <a:effectLst/>
                <a:latin typeface="Optimistic Text"/>
              </a:rPr>
              <a:t> </a:t>
            </a:r>
            <a:r>
              <a:rPr lang="en-US" altLang="zh-CN" sz="2400" b="0" i="0" dirty="0">
                <a:solidFill>
                  <a:srgbClr val="1C2B33"/>
                </a:solidFill>
                <a:effectLst/>
                <a:latin typeface="Optimistic Text"/>
              </a:rPr>
              <a:t>of</a:t>
            </a:r>
            <a:r>
              <a:rPr lang="zh-CN" altLang="en-US" sz="2400" b="0" i="0" dirty="0">
                <a:solidFill>
                  <a:srgbClr val="1C2B33"/>
                </a:solidFill>
                <a:effectLst/>
                <a:latin typeface="Optimistic Text"/>
              </a:rPr>
              <a:t> </a:t>
            </a:r>
            <a:r>
              <a:rPr lang="en-US" altLang="zh-CN" sz="2400" b="0" i="0" dirty="0">
                <a:solidFill>
                  <a:srgbClr val="1C2B33"/>
                </a:solidFill>
                <a:effectLst/>
                <a:latin typeface="Optimistic Text"/>
              </a:rPr>
              <a:t>the</a:t>
            </a:r>
            <a:r>
              <a:rPr lang="zh-CN" altLang="en-US" sz="2400" b="0" i="0" dirty="0">
                <a:solidFill>
                  <a:srgbClr val="1C2B33"/>
                </a:solidFill>
                <a:effectLst/>
                <a:latin typeface="Optimistic Text"/>
              </a:rPr>
              <a:t> </a:t>
            </a:r>
            <a:r>
              <a:rPr lang="en-US" altLang="zh-CN" sz="2400" b="0" i="0" dirty="0">
                <a:solidFill>
                  <a:srgbClr val="1C2B33"/>
                </a:solidFill>
                <a:effectLst/>
                <a:latin typeface="Optimistic Text"/>
              </a:rPr>
              <a:t>tested</a:t>
            </a:r>
            <a:r>
              <a:rPr lang="zh-CN" altLang="en-US" sz="2400" b="0" i="0" dirty="0">
                <a:solidFill>
                  <a:srgbClr val="1C2B33"/>
                </a:solidFill>
                <a:effectLst/>
                <a:latin typeface="Optimistic Text"/>
              </a:rPr>
              <a:t> </a:t>
            </a:r>
            <a:r>
              <a:rPr lang="en-US" altLang="zh-CN" sz="2400" b="0" i="0" dirty="0">
                <a:solidFill>
                  <a:srgbClr val="1C2B33"/>
                </a:solidFill>
                <a:effectLst/>
                <a:latin typeface="Optimistic Text"/>
              </a:rPr>
              <a:t>prompts</a:t>
            </a:r>
            <a:endParaRPr lang="en-US" sz="2400" dirty="0">
              <a:solidFill>
                <a:srgbClr val="1C2B33"/>
              </a:solidFill>
              <a:latin typeface="Optimistic Text"/>
            </a:endParaRPr>
          </a:p>
          <a:p>
            <a:pPr algn="l">
              <a:buFont typeface="+mj-lt"/>
              <a:buAutoNum type="arabicPeriod" startAt="5"/>
            </a:pPr>
            <a:r>
              <a:rPr lang="en-US" sz="2400" b="1" i="0" dirty="0">
                <a:solidFill>
                  <a:srgbClr val="1C2B33"/>
                </a:solidFill>
                <a:effectLst/>
                <a:latin typeface="Optimistic Text"/>
              </a:rPr>
              <a:t>Use feedback</a:t>
            </a:r>
            <a:r>
              <a:rPr lang="en-US" sz="2400" b="0" i="0" dirty="0">
                <a:solidFill>
                  <a:srgbClr val="1C2B33"/>
                </a:solidFill>
                <a:effectLst/>
                <a:latin typeface="Optimistic Text"/>
              </a:rPr>
              <a:t>: </a:t>
            </a:r>
            <a:r>
              <a:rPr lang="en-US" altLang="zh-CN" sz="2400" b="0" i="0" dirty="0">
                <a:solidFill>
                  <a:srgbClr val="1C2B33"/>
                </a:solidFill>
                <a:effectLst/>
                <a:latin typeface="Optimistic Text"/>
              </a:rPr>
              <a:t>Use</a:t>
            </a:r>
            <a:r>
              <a:rPr lang="zh-CN" altLang="en-US" sz="2400" b="0" i="0" dirty="0">
                <a:solidFill>
                  <a:srgbClr val="1C2B33"/>
                </a:solidFill>
                <a:effectLst/>
                <a:latin typeface="Optimistic Text"/>
              </a:rPr>
              <a:t> </a:t>
            </a:r>
            <a:r>
              <a:rPr lang="en-US" sz="2400" b="0" i="0" dirty="0">
                <a:solidFill>
                  <a:srgbClr val="1C2B33"/>
                </a:solidFill>
                <a:effectLst/>
                <a:latin typeface="Optimistic Text"/>
              </a:rPr>
              <a:t>feedback from users or other sources to continually improve your prompts</a:t>
            </a:r>
          </a:p>
        </p:txBody>
      </p:sp>
      <p:sp>
        <p:nvSpPr>
          <p:cNvPr id="5" name="TextBox 4">
            <a:extLst>
              <a:ext uri="{FF2B5EF4-FFF2-40B4-BE49-F238E27FC236}">
                <a16:creationId xmlns:a16="http://schemas.microsoft.com/office/drawing/2014/main" id="{08A9E442-33F1-A55D-1AFC-B57BB47419B7}"/>
              </a:ext>
            </a:extLst>
          </p:cNvPr>
          <p:cNvSpPr txBox="1"/>
          <p:nvPr/>
        </p:nvSpPr>
        <p:spPr>
          <a:xfrm>
            <a:off x="2450353" y="6359569"/>
            <a:ext cx="6096000" cy="369332"/>
          </a:xfrm>
          <a:prstGeom prst="rect">
            <a:avLst/>
          </a:prstGeom>
          <a:noFill/>
        </p:spPr>
        <p:txBody>
          <a:bodyPr wrap="square">
            <a:spAutoFit/>
          </a:bodyPr>
          <a:lstStyle/>
          <a:p>
            <a:r>
              <a:rPr lang="en-CN" dirty="0"/>
              <a:t>https://www.llama.com/docs/how-to-guides/prompting</a:t>
            </a:r>
          </a:p>
        </p:txBody>
      </p:sp>
    </p:spTree>
    <p:extLst>
      <p:ext uri="{BB962C8B-B14F-4D97-AF65-F5344CB8AC3E}">
        <p14:creationId xmlns:p14="http://schemas.microsoft.com/office/powerpoint/2010/main" val="39539018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E626E-9EC8-0012-FA51-E08A880FF028}"/>
              </a:ext>
            </a:extLst>
          </p:cNvPr>
          <p:cNvSpPr>
            <a:spLocks noGrp="1"/>
          </p:cNvSpPr>
          <p:nvPr>
            <p:ph type="title"/>
          </p:nvPr>
        </p:nvSpPr>
        <p:spPr/>
        <p:txBody>
          <a:bodyPr/>
          <a:lstStyle/>
          <a:p>
            <a:r>
              <a:rPr lang="en-US" altLang="zh-CN" dirty="0"/>
              <a:t>OpenAI</a:t>
            </a:r>
            <a:r>
              <a:rPr lang="zh-CN" altLang="en-US" dirty="0"/>
              <a:t> </a:t>
            </a:r>
            <a:r>
              <a:rPr lang="en-US" altLang="zh-CN" dirty="0"/>
              <a:t>o1</a:t>
            </a:r>
            <a:endParaRPr lang="en-CN" dirty="0"/>
          </a:p>
        </p:txBody>
      </p:sp>
      <p:sp>
        <p:nvSpPr>
          <p:cNvPr id="3" name="Content Placeholder 2">
            <a:extLst>
              <a:ext uri="{FF2B5EF4-FFF2-40B4-BE49-F238E27FC236}">
                <a16:creationId xmlns:a16="http://schemas.microsoft.com/office/drawing/2014/main" id="{68E88626-E740-5890-5F81-6C62BF54ED67}"/>
              </a:ext>
            </a:extLst>
          </p:cNvPr>
          <p:cNvSpPr>
            <a:spLocks noGrp="1"/>
          </p:cNvSpPr>
          <p:nvPr>
            <p:ph idx="1"/>
          </p:nvPr>
        </p:nvSpPr>
        <p:spPr>
          <a:xfrm>
            <a:off x="838200" y="1556683"/>
            <a:ext cx="10515600" cy="4351338"/>
          </a:xfrm>
        </p:spPr>
        <p:txBody>
          <a:bodyPr/>
          <a:lstStyle/>
          <a:p>
            <a:r>
              <a:rPr lang="en-US" dirty="0"/>
              <a:t>OpenAI o1</a:t>
            </a:r>
            <a:r>
              <a:rPr lang="en-US" altLang="zh-CN" dirty="0"/>
              <a:t>:</a:t>
            </a:r>
            <a:r>
              <a:rPr lang="zh-CN" altLang="en-US" dirty="0"/>
              <a:t> </a:t>
            </a:r>
            <a:r>
              <a:rPr lang="en-US" dirty="0"/>
              <a:t>a new large language model trained with reinforcement learning to perform complex reasoning. o1 thinks before it answers—it can produce a long internal chain of thought before responding to the user.</a:t>
            </a:r>
            <a:endParaRPr lang="en-CN" dirty="0"/>
          </a:p>
        </p:txBody>
      </p:sp>
    </p:spTree>
    <p:extLst>
      <p:ext uri="{BB962C8B-B14F-4D97-AF65-F5344CB8AC3E}">
        <p14:creationId xmlns:p14="http://schemas.microsoft.com/office/powerpoint/2010/main" val="28715705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A7EBC-CD99-282A-2178-07B2D5541886}"/>
              </a:ext>
            </a:extLst>
          </p:cNvPr>
          <p:cNvSpPr>
            <a:spLocks noGrp="1"/>
          </p:cNvSpPr>
          <p:nvPr>
            <p:ph type="title"/>
          </p:nvPr>
        </p:nvSpPr>
        <p:spPr/>
        <p:txBody>
          <a:bodyPr/>
          <a:lstStyle/>
          <a:p>
            <a:r>
              <a:rPr lang="en-US" altLang="zh-CN" dirty="0"/>
              <a:t>Performance</a:t>
            </a:r>
            <a:r>
              <a:rPr lang="zh-CN" altLang="en-US" dirty="0"/>
              <a:t> </a:t>
            </a:r>
            <a:r>
              <a:rPr lang="en-US" altLang="zh-CN" dirty="0" err="1"/>
              <a:t>w.r.t.</a:t>
            </a:r>
            <a:r>
              <a:rPr lang="zh-CN" altLang="en-US" dirty="0"/>
              <a:t> </a:t>
            </a:r>
            <a:r>
              <a:rPr lang="en-US" altLang="zh-CN" dirty="0"/>
              <a:t>train/test-time</a:t>
            </a:r>
            <a:r>
              <a:rPr lang="zh-CN" altLang="en-US" dirty="0"/>
              <a:t> </a:t>
            </a:r>
            <a:r>
              <a:rPr lang="en-US" altLang="zh-CN" dirty="0"/>
              <a:t>compute</a:t>
            </a:r>
            <a:endParaRPr lang="en-CN" dirty="0"/>
          </a:p>
        </p:txBody>
      </p:sp>
      <p:sp>
        <p:nvSpPr>
          <p:cNvPr id="3" name="Content Placeholder 2">
            <a:extLst>
              <a:ext uri="{FF2B5EF4-FFF2-40B4-BE49-F238E27FC236}">
                <a16:creationId xmlns:a16="http://schemas.microsoft.com/office/drawing/2014/main" id="{5D9FAEB0-658B-A0B0-E6D4-067DAD8C7704}"/>
              </a:ext>
            </a:extLst>
          </p:cNvPr>
          <p:cNvSpPr>
            <a:spLocks noGrp="1"/>
          </p:cNvSpPr>
          <p:nvPr>
            <p:ph idx="1"/>
          </p:nvPr>
        </p:nvSpPr>
        <p:spPr/>
        <p:txBody>
          <a:bodyPr/>
          <a:lstStyle/>
          <a:p>
            <a:r>
              <a:rPr lang="en-US" dirty="0"/>
              <a:t>o1 performance smoothly improves with both train-time and test-time compute</a:t>
            </a:r>
          </a:p>
          <a:p>
            <a:br>
              <a:rPr lang="en-US" dirty="0"/>
            </a:br>
            <a:endParaRPr lang="en-US" dirty="0"/>
          </a:p>
          <a:p>
            <a:endParaRPr lang="en-CN" dirty="0"/>
          </a:p>
        </p:txBody>
      </p:sp>
      <p:pic>
        <p:nvPicPr>
          <p:cNvPr id="1026" name="Picture 2" descr="The image shows two scatter plots comparing &quot;o1 AIME accuracy&quot; during training and at test time. Both charts have &quot;pass@1 accuracy&quot; on the y-axis and compute (log scale) on the x-axis. The dots indicate increasing accuracy with more compute time.">
            <a:extLst>
              <a:ext uri="{FF2B5EF4-FFF2-40B4-BE49-F238E27FC236}">
                <a16:creationId xmlns:a16="http://schemas.microsoft.com/office/drawing/2014/main" id="{AE657F15-FA75-EE7C-8A4B-7E12478F93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5553" y="2493431"/>
            <a:ext cx="7482541" cy="4206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6509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8059E-F3AD-4ACA-2558-CA4996FB2D4C}"/>
              </a:ext>
            </a:extLst>
          </p:cNvPr>
          <p:cNvSpPr>
            <a:spLocks noGrp="1"/>
          </p:cNvSpPr>
          <p:nvPr>
            <p:ph type="title"/>
          </p:nvPr>
        </p:nvSpPr>
        <p:spPr/>
        <p:txBody>
          <a:bodyPr/>
          <a:lstStyle/>
          <a:p>
            <a:r>
              <a:rPr lang="en-US" altLang="zh-CN" dirty="0"/>
              <a:t>Standard</a:t>
            </a:r>
            <a:r>
              <a:rPr lang="zh-CN" altLang="en-US" dirty="0"/>
              <a:t> </a:t>
            </a:r>
            <a:r>
              <a:rPr lang="en-US" altLang="zh-CN" dirty="0"/>
              <a:t>Multi-task</a:t>
            </a:r>
            <a:r>
              <a:rPr lang="zh-CN" altLang="en-US" dirty="0"/>
              <a:t> </a:t>
            </a:r>
            <a:r>
              <a:rPr lang="en-US" altLang="zh-CN" dirty="0"/>
              <a:t>Learning</a:t>
            </a:r>
            <a:endParaRPr lang="en-CN" dirty="0"/>
          </a:p>
        </p:txBody>
      </p:sp>
      <p:sp>
        <p:nvSpPr>
          <p:cNvPr id="3" name="Content Placeholder 2">
            <a:extLst>
              <a:ext uri="{FF2B5EF4-FFF2-40B4-BE49-F238E27FC236}">
                <a16:creationId xmlns:a16="http://schemas.microsoft.com/office/drawing/2014/main" id="{9CEA753E-12E2-8D9D-499F-F4139D7AEFEE}"/>
              </a:ext>
            </a:extLst>
          </p:cNvPr>
          <p:cNvSpPr>
            <a:spLocks noGrp="1"/>
          </p:cNvSpPr>
          <p:nvPr>
            <p:ph idx="1"/>
          </p:nvPr>
        </p:nvSpPr>
        <p:spPr/>
        <p:txBody>
          <a:bodyPr/>
          <a:lstStyle/>
          <a:p>
            <a:r>
              <a:rPr lang="en-US" altLang="zh-CN" dirty="0"/>
              <a:t>Train</a:t>
            </a:r>
            <a:r>
              <a:rPr lang="zh-CN" altLang="en-US" dirty="0"/>
              <a:t> </a:t>
            </a:r>
            <a:r>
              <a:rPr lang="en-US" altLang="zh-CN" dirty="0"/>
              <a:t>a</a:t>
            </a:r>
            <a:r>
              <a:rPr lang="zh-CN" altLang="en-US" dirty="0"/>
              <a:t> </a:t>
            </a:r>
            <a:r>
              <a:rPr lang="en-US" altLang="zh-CN" dirty="0"/>
              <a:t>neural</a:t>
            </a:r>
            <a:r>
              <a:rPr lang="zh-CN" altLang="en-US" dirty="0"/>
              <a:t> </a:t>
            </a:r>
            <a:r>
              <a:rPr lang="en-US" altLang="zh-CN" dirty="0"/>
              <a:t>network</a:t>
            </a:r>
            <a:r>
              <a:rPr lang="zh-CN" altLang="en-US" dirty="0"/>
              <a:t> </a:t>
            </a:r>
            <a:r>
              <a:rPr lang="en-US" altLang="zh-CN" dirty="0"/>
              <a:t>for</a:t>
            </a:r>
            <a:r>
              <a:rPr lang="zh-CN" altLang="en-US" dirty="0"/>
              <a:t> </a:t>
            </a:r>
            <a:r>
              <a:rPr lang="en-US" altLang="zh-CN" dirty="0"/>
              <a:t>multiple</a:t>
            </a:r>
            <a:r>
              <a:rPr lang="zh-CN" altLang="en-US" dirty="0"/>
              <a:t> </a:t>
            </a:r>
            <a:r>
              <a:rPr lang="en-US" altLang="zh-CN" dirty="0"/>
              <a:t>different</a:t>
            </a:r>
            <a:r>
              <a:rPr lang="zh-CN" altLang="en-US" dirty="0"/>
              <a:t> </a:t>
            </a:r>
            <a:r>
              <a:rPr lang="en-US" altLang="zh-CN" dirty="0"/>
              <a:t>tasks</a:t>
            </a:r>
            <a:r>
              <a:rPr lang="zh-CN" altLang="en-US" dirty="0"/>
              <a:t>   </a:t>
            </a:r>
            <a:endParaRPr lang="en-CN" dirty="0"/>
          </a:p>
        </p:txBody>
      </p:sp>
      <p:pic>
        <p:nvPicPr>
          <p:cNvPr id="6" name="Picture 5">
            <a:extLst>
              <a:ext uri="{FF2B5EF4-FFF2-40B4-BE49-F238E27FC236}">
                <a16:creationId xmlns:a16="http://schemas.microsoft.com/office/drawing/2014/main" id="{6E25572E-9036-5063-DC11-D9488EE8CE3A}"/>
              </a:ext>
            </a:extLst>
          </p:cNvPr>
          <p:cNvPicPr>
            <a:picLocks noChangeAspect="1"/>
          </p:cNvPicPr>
          <p:nvPr/>
        </p:nvPicPr>
        <p:blipFill>
          <a:blip r:embed="rId2"/>
          <a:stretch>
            <a:fillRect/>
          </a:stretch>
        </p:blipFill>
        <p:spPr>
          <a:xfrm>
            <a:off x="1665941" y="2858593"/>
            <a:ext cx="7772400" cy="1807284"/>
          </a:xfrm>
          <a:prstGeom prst="rect">
            <a:avLst/>
          </a:prstGeom>
        </p:spPr>
      </p:pic>
    </p:spTree>
    <p:extLst>
      <p:ext uri="{BB962C8B-B14F-4D97-AF65-F5344CB8AC3E}">
        <p14:creationId xmlns:p14="http://schemas.microsoft.com/office/powerpoint/2010/main" val="39033269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1E2BD-B12D-3B62-0448-B22F4136CE69}"/>
              </a:ext>
            </a:extLst>
          </p:cNvPr>
          <p:cNvSpPr>
            <a:spLocks noGrp="1"/>
          </p:cNvSpPr>
          <p:nvPr>
            <p:ph type="title"/>
          </p:nvPr>
        </p:nvSpPr>
        <p:spPr/>
        <p:txBody>
          <a:bodyPr/>
          <a:lstStyle/>
          <a:p>
            <a:r>
              <a:rPr lang="en-US" altLang="zh-CN" dirty="0"/>
              <a:t>Prompt</a:t>
            </a:r>
            <a:r>
              <a:rPr lang="zh-CN" altLang="en-US" dirty="0"/>
              <a:t> </a:t>
            </a:r>
            <a:r>
              <a:rPr lang="en-US" altLang="zh-CN" dirty="0"/>
              <a:t>Engineering</a:t>
            </a:r>
            <a:r>
              <a:rPr lang="zh-CN" altLang="en-US" dirty="0"/>
              <a:t> </a:t>
            </a:r>
            <a:r>
              <a:rPr lang="en-US" altLang="zh-CN" dirty="0"/>
              <a:t>with</a:t>
            </a:r>
            <a:r>
              <a:rPr lang="zh-CN" altLang="en-US" dirty="0"/>
              <a:t> </a:t>
            </a:r>
            <a:r>
              <a:rPr lang="en-US" altLang="zh-CN" dirty="0"/>
              <a:t>Llama</a:t>
            </a:r>
            <a:r>
              <a:rPr lang="zh-CN" altLang="en-US" dirty="0"/>
              <a:t> </a:t>
            </a:r>
            <a:r>
              <a:rPr lang="en-US" altLang="zh-CN" dirty="0"/>
              <a:t>3</a:t>
            </a:r>
            <a:endParaRPr lang="en-CN" dirty="0"/>
          </a:p>
        </p:txBody>
      </p:sp>
      <p:sp>
        <p:nvSpPr>
          <p:cNvPr id="3" name="Content Placeholder 2">
            <a:extLst>
              <a:ext uri="{FF2B5EF4-FFF2-40B4-BE49-F238E27FC236}">
                <a16:creationId xmlns:a16="http://schemas.microsoft.com/office/drawing/2014/main" id="{6D023B88-9CB4-D194-3CE3-B507A6060105}"/>
              </a:ext>
            </a:extLst>
          </p:cNvPr>
          <p:cNvSpPr>
            <a:spLocks noGrp="1"/>
          </p:cNvSpPr>
          <p:nvPr>
            <p:ph idx="1"/>
          </p:nvPr>
        </p:nvSpPr>
        <p:spPr/>
        <p:txBody>
          <a:bodyPr/>
          <a:lstStyle/>
          <a:p>
            <a:r>
              <a:rPr lang="en-US" dirty="0">
                <a:hlinkClick r:id="rId2"/>
              </a:rPr>
              <a:t>https://github.com/amitsangani/Llama/blob/main/Llama_3_Prompt_Engineering</a:t>
            </a:r>
            <a:r>
              <a:rPr lang="en-US">
                <a:hlinkClick r:id="rId2"/>
              </a:rPr>
              <a:t>.ipynb</a:t>
            </a:r>
            <a:endParaRPr lang="en-US"/>
          </a:p>
          <a:p>
            <a:endParaRPr lang="en-US" dirty="0"/>
          </a:p>
          <a:p>
            <a:endParaRPr lang="en-CN" dirty="0"/>
          </a:p>
        </p:txBody>
      </p:sp>
    </p:spTree>
    <p:extLst>
      <p:ext uri="{BB962C8B-B14F-4D97-AF65-F5344CB8AC3E}">
        <p14:creationId xmlns:p14="http://schemas.microsoft.com/office/powerpoint/2010/main" val="2057429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3EA17-C5C7-4E58-684E-FAFD0E471E19}"/>
              </a:ext>
            </a:extLst>
          </p:cNvPr>
          <p:cNvSpPr>
            <a:spLocks noGrp="1"/>
          </p:cNvSpPr>
          <p:nvPr>
            <p:ph type="title"/>
          </p:nvPr>
        </p:nvSpPr>
        <p:spPr/>
        <p:txBody>
          <a:bodyPr/>
          <a:lstStyle/>
          <a:p>
            <a:r>
              <a:rPr lang="en-US" altLang="zh-CN" dirty="0"/>
              <a:t>The</a:t>
            </a:r>
            <a:r>
              <a:rPr lang="zh-CN" altLang="en-US" dirty="0"/>
              <a:t> </a:t>
            </a:r>
            <a:r>
              <a:rPr lang="en-US" altLang="zh-CN" dirty="0"/>
              <a:t>overall</a:t>
            </a:r>
            <a:r>
              <a:rPr lang="zh-CN" altLang="en-US" dirty="0"/>
              <a:t> </a:t>
            </a:r>
            <a:r>
              <a:rPr lang="en-US" altLang="zh-CN" dirty="0"/>
              <a:t>training</a:t>
            </a:r>
            <a:r>
              <a:rPr lang="zh-CN" altLang="en-US" dirty="0"/>
              <a:t> </a:t>
            </a:r>
            <a:r>
              <a:rPr lang="en-US" altLang="zh-CN" dirty="0"/>
              <a:t>process</a:t>
            </a:r>
            <a:r>
              <a:rPr lang="zh-CN" altLang="en-US" dirty="0"/>
              <a:t> </a:t>
            </a:r>
            <a:r>
              <a:rPr lang="en-US" altLang="zh-CN" dirty="0"/>
              <a:t>of</a:t>
            </a:r>
            <a:r>
              <a:rPr lang="zh-CN" altLang="en-US" dirty="0"/>
              <a:t> </a:t>
            </a:r>
            <a:r>
              <a:rPr lang="en-US" altLang="zh-CN" dirty="0"/>
              <a:t>ChatGPT</a:t>
            </a:r>
            <a:endParaRPr lang="en-CN" dirty="0"/>
          </a:p>
        </p:txBody>
      </p:sp>
      <p:sp>
        <p:nvSpPr>
          <p:cNvPr id="3" name="Content Placeholder 2">
            <a:extLst>
              <a:ext uri="{FF2B5EF4-FFF2-40B4-BE49-F238E27FC236}">
                <a16:creationId xmlns:a16="http://schemas.microsoft.com/office/drawing/2014/main" id="{CEA2A80E-AC34-F28B-CD8C-1EA370FABF1E}"/>
              </a:ext>
            </a:extLst>
          </p:cNvPr>
          <p:cNvSpPr>
            <a:spLocks noGrp="1"/>
          </p:cNvSpPr>
          <p:nvPr>
            <p:ph idx="1"/>
          </p:nvPr>
        </p:nvSpPr>
        <p:spPr/>
        <p:txBody>
          <a:bodyPr/>
          <a:lstStyle/>
          <a:p>
            <a:endParaRPr lang="en-CN"/>
          </a:p>
        </p:txBody>
      </p:sp>
      <p:pic>
        <p:nvPicPr>
          <p:cNvPr id="2050" name="Picture 2" descr="Image">
            <a:extLst>
              <a:ext uri="{FF2B5EF4-FFF2-40B4-BE49-F238E27FC236}">
                <a16:creationId xmlns:a16="http://schemas.microsoft.com/office/drawing/2014/main" id="{37FB023A-5DCB-9C9D-2B2F-7CF2DB0BBF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4710" y="1540750"/>
            <a:ext cx="8245101" cy="4921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9379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Hans" dirty="0"/>
              <a:t>Thanks!</a:t>
            </a:r>
            <a:endParaRPr lang="en-US" dirty="0"/>
          </a:p>
        </p:txBody>
      </p:sp>
      <p:sp>
        <p:nvSpPr>
          <p:cNvPr id="3" name="Content Placeholder 2"/>
          <p:cNvSpPr>
            <a:spLocks noGrp="1"/>
          </p:cNvSpPr>
          <p:nvPr>
            <p:ph idx="1"/>
          </p:nvPr>
        </p:nvSpPr>
        <p:spPr/>
        <p:txBody>
          <a:bodyPr/>
          <a:lstStyle/>
          <a:p>
            <a:pPr marL="0" indent="0">
              <a:buNone/>
            </a:pPr>
            <a:br>
              <a:rPr lang="en-CA" dirty="0"/>
            </a:br>
            <a:endParaRPr lang="en-US" dirty="0"/>
          </a:p>
        </p:txBody>
      </p:sp>
    </p:spTree>
    <p:extLst>
      <p:ext uri="{BB962C8B-B14F-4D97-AF65-F5344CB8AC3E}">
        <p14:creationId xmlns:p14="http://schemas.microsoft.com/office/powerpoint/2010/main" val="1344937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6A622-8ACF-2380-B8EA-2EDE5A64E2F2}"/>
              </a:ext>
            </a:extLst>
          </p:cNvPr>
          <p:cNvSpPr>
            <a:spLocks noGrp="1"/>
          </p:cNvSpPr>
          <p:nvPr>
            <p:ph type="title"/>
          </p:nvPr>
        </p:nvSpPr>
        <p:spPr/>
        <p:txBody>
          <a:bodyPr/>
          <a:lstStyle/>
          <a:p>
            <a:r>
              <a:rPr lang="en-US" altLang="zh-CN" dirty="0"/>
              <a:t>Pre-train</a:t>
            </a:r>
            <a:r>
              <a:rPr lang="zh-CN" altLang="en-US" dirty="0"/>
              <a:t> </a:t>
            </a:r>
            <a:r>
              <a:rPr lang="en-US" altLang="zh-CN" dirty="0"/>
              <a:t>and</a:t>
            </a:r>
            <a:r>
              <a:rPr lang="zh-CN" altLang="en-US" dirty="0"/>
              <a:t> </a:t>
            </a:r>
            <a:r>
              <a:rPr lang="en-US" altLang="zh-CN" dirty="0"/>
              <a:t>Fine-tune</a:t>
            </a:r>
            <a:r>
              <a:rPr lang="zh-CN" altLang="en-US" dirty="0"/>
              <a:t> </a:t>
            </a:r>
            <a:r>
              <a:rPr lang="en-US" altLang="zh-CN" dirty="0"/>
              <a:t>Framework</a:t>
            </a:r>
            <a:endParaRPr lang="en-CN" dirty="0"/>
          </a:p>
        </p:txBody>
      </p:sp>
      <p:sp>
        <p:nvSpPr>
          <p:cNvPr id="3" name="Content Placeholder 2">
            <a:extLst>
              <a:ext uri="{FF2B5EF4-FFF2-40B4-BE49-F238E27FC236}">
                <a16:creationId xmlns:a16="http://schemas.microsoft.com/office/drawing/2014/main" id="{912B3A3C-8AD2-B89E-F3E2-525FA961268E}"/>
              </a:ext>
            </a:extLst>
          </p:cNvPr>
          <p:cNvSpPr>
            <a:spLocks noGrp="1"/>
          </p:cNvSpPr>
          <p:nvPr>
            <p:ph idx="1"/>
          </p:nvPr>
        </p:nvSpPr>
        <p:spPr/>
        <p:txBody>
          <a:bodyPr/>
          <a:lstStyle/>
          <a:p>
            <a:r>
              <a:rPr lang="en-US" altLang="zh-CN" dirty="0"/>
              <a:t>Pre-train</a:t>
            </a:r>
            <a:r>
              <a:rPr lang="zh-CN" altLang="en-US" dirty="0"/>
              <a:t> </a:t>
            </a:r>
            <a:r>
              <a:rPr lang="en-US" altLang="zh-CN" dirty="0"/>
              <a:t>a</a:t>
            </a:r>
            <a:r>
              <a:rPr lang="zh-CN" altLang="en-US" dirty="0"/>
              <a:t> </a:t>
            </a:r>
            <a:r>
              <a:rPr lang="en-US" altLang="zh-CN" dirty="0"/>
              <a:t>model</a:t>
            </a:r>
            <a:r>
              <a:rPr lang="zh-CN" altLang="en-US" dirty="0"/>
              <a:t> </a:t>
            </a:r>
            <a:r>
              <a:rPr lang="en-US" altLang="zh-CN" dirty="0"/>
              <a:t>on</a:t>
            </a:r>
            <a:r>
              <a:rPr lang="zh-CN" altLang="en-US" dirty="0"/>
              <a:t> </a:t>
            </a:r>
            <a:r>
              <a:rPr lang="en-US" altLang="zh-CN" dirty="0"/>
              <a:t>a</a:t>
            </a:r>
            <a:r>
              <a:rPr lang="zh-CN" altLang="en-US" dirty="0"/>
              <a:t> </a:t>
            </a:r>
            <a:r>
              <a:rPr lang="en-US" altLang="zh-CN" dirty="0"/>
              <a:t>set</a:t>
            </a:r>
            <a:r>
              <a:rPr lang="zh-CN" altLang="en-US" dirty="0"/>
              <a:t> </a:t>
            </a:r>
            <a:r>
              <a:rPr lang="en-US" altLang="zh-CN" dirty="0"/>
              <a:t>of</a:t>
            </a:r>
            <a:r>
              <a:rPr lang="zh-CN" altLang="en-US" dirty="0"/>
              <a:t> </a:t>
            </a:r>
            <a:r>
              <a:rPr lang="en-US" altLang="zh-CN" dirty="0"/>
              <a:t>tasks</a:t>
            </a:r>
            <a:r>
              <a:rPr lang="zh-CN" altLang="en-US" dirty="0"/>
              <a:t> </a:t>
            </a:r>
            <a:r>
              <a:rPr lang="en-US" altLang="zh-CN" dirty="0"/>
              <a:t>and</a:t>
            </a:r>
            <a:r>
              <a:rPr lang="zh-CN" altLang="en-US" dirty="0"/>
              <a:t> </a:t>
            </a:r>
            <a:r>
              <a:rPr lang="en-US" altLang="zh-CN" dirty="0"/>
              <a:t>then</a:t>
            </a:r>
            <a:r>
              <a:rPr lang="zh-CN" altLang="en-US" dirty="0"/>
              <a:t> </a:t>
            </a:r>
            <a:r>
              <a:rPr lang="en-US" altLang="zh-CN" dirty="0"/>
              <a:t>fine-tune</a:t>
            </a:r>
            <a:r>
              <a:rPr lang="zh-CN" altLang="en-US" dirty="0"/>
              <a:t> </a:t>
            </a:r>
            <a:r>
              <a:rPr lang="en-US" altLang="zh-CN" dirty="0"/>
              <a:t>it</a:t>
            </a:r>
            <a:r>
              <a:rPr lang="zh-CN" altLang="en-US" dirty="0"/>
              <a:t> </a:t>
            </a:r>
            <a:r>
              <a:rPr lang="en-US" altLang="zh-CN" dirty="0"/>
              <a:t>on</a:t>
            </a:r>
            <a:r>
              <a:rPr lang="zh-CN" altLang="en-US" dirty="0"/>
              <a:t> </a:t>
            </a:r>
            <a:r>
              <a:rPr lang="en-US" altLang="zh-CN" dirty="0"/>
              <a:t>new</a:t>
            </a:r>
            <a:r>
              <a:rPr lang="zh-CN" altLang="en-US" dirty="0"/>
              <a:t> </a:t>
            </a:r>
            <a:r>
              <a:rPr lang="en-US" altLang="zh-CN" dirty="0"/>
              <a:t>tasks</a:t>
            </a:r>
          </a:p>
          <a:p>
            <a:pPr lvl="1"/>
            <a:r>
              <a:rPr lang="en-US" altLang="zh-CN" dirty="0"/>
              <a:t>E.g.</a:t>
            </a:r>
            <a:r>
              <a:rPr lang="zh-CN" altLang="en-US" dirty="0"/>
              <a:t> </a:t>
            </a:r>
            <a:r>
              <a:rPr lang="en-US" altLang="zh-CN" dirty="0"/>
              <a:t>Pretrain</a:t>
            </a:r>
            <a:r>
              <a:rPr lang="zh-CN" altLang="en-US" dirty="0"/>
              <a:t> </a:t>
            </a:r>
            <a:r>
              <a:rPr lang="en-US" altLang="zh-CN" dirty="0"/>
              <a:t>a</a:t>
            </a:r>
            <a:r>
              <a:rPr lang="zh-CN" altLang="en-US" dirty="0"/>
              <a:t> </a:t>
            </a:r>
            <a:r>
              <a:rPr lang="en-US" altLang="zh-CN" dirty="0"/>
              <a:t>LLM</a:t>
            </a:r>
            <a:r>
              <a:rPr lang="zh-CN" altLang="en-US" dirty="0"/>
              <a:t> </a:t>
            </a:r>
            <a:r>
              <a:rPr lang="en-US" altLang="zh-CN" dirty="0"/>
              <a:t>and</a:t>
            </a:r>
            <a:r>
              <a:rPr lang="zh-CN" altLang="en-US" dirty="0"/>
              <a:t> </a:t>
            </a:r>
            <a:r>
              <a:rPr lang="en-US" altLang="zh-CN" dirty="0"/>
              <a:t>then</a:t>
            </a:r>
            <a:r>
              <a:rPr lang="zh-CN" altLang="en-US" dirty="0"/>
              <a:t> </a:t>
            </a:r>
            <a:r>
              <a:rPr lang="en-US" altLang="zh-CN" dirty="0"/>
              <a:t>fine-tune</a:t>
            </a:r>
            <a:r>
              <a:rPr lang="zh-CN" altLang="en-US" dirty="0"/>
              <a:t> </a:t>
            </a:r>
            <a:r>
              <a:rPr lang="en-US" altLang="zh-CN" dirty="0"/>
              <a:t>it</a:t>
            </a:r>
            <a:r>
              <a:rPr lang="zh-CN" altLang="en-US" dirty="0"/>
              <a:t> </a:t>
            </a:r>
            <a:r>
              <a:rPr lang="en-US" altLang="zh-CN" dirty="0"/>
              <a:t>with</a:t>
            </a:r>
            <a:r>
              <a:rPr lang="zh-CN" altLang="en-US" dirty="0"/>
              <a:t> </a:t>
            </a:r>
            <a:r>
              <a:rPr lang="en-US" altLang="zh-CN" dirty="0"/>
              <a:t>a</a:t>
            </a:r>
            <a:r>
              <a:rPr lang="zh-CN" altLang="en-US" dirty="0"/>
              <a:t> </a:t>
            </a:r>
            <a:r>
              <a:rPr lang="en-US" altLang="zh-CN" dirty="0"/>
              <a:t>classification</a:t>
            </a:r>
            <a:r>
              <a:rPr lang="zh-CN" altLang="en-US" dirty="0"/>
              <a:t> </a:t>
            </a:r>
            <a:r>
              <a:rPr lang="en-US" altLang="zh-CN" dirty="0"/>
              <a:t>task</a:t>
            </a:r>
          </a:p>
          <a:p>
            <a:endParaRPr lang="en-CN" dirty="0"/>
          </a:p>
        </p:txBody>
      </p:sp>
      <p:pic>
        <p:nvPicPr>
          <p:cNvPr id="4" name="Picture 3">
            <a:extLst>
              <a:ext uri="{FF2B5EF4-FFF2-40B4-BE49-F238E27FC236}">
                <a16:creationId xmlns:a16="http://schemas.microsoft.com/office/drawing/2014/main" id="{C0DCAFCF-E49D-806C-13A8-8EB5AB29F276}"/>
              </a:ext>
            </a:extLst>
          </p:cNvPr>
          <p:cNvPicPr>
            <a:picLocks noChangeAspect="1"/>
          </p:cNvPicPr>
          <p:nvPr/>
        </p:nvPicPr>
        <p:blipFill>
          <a:blip r:embed="rId2"/>
          <a:stretch>
            <a:fillRect/>
          </a:stretch>
        </p:blipFill>
        <p:spPr>
          <a:xfrm>
            <a:off x="2024530" y="3165946"/>
            <a:ext cx="7772400" cy="2342953"/>
          </a:xfrm>
          <a:prstGeom prst="rect">
            <a:avLst/>
          </a:prstGeom>
        </p:spPr>
      </p:pic>
    </p:spTree>
    <p:extLst>
      <p:ext uri="{BB962C8B-B14F-4D97-AF65-F5344CB8AC3E}">
        <p14:creationId xmlns:p14="http://schemas.microsoft.com/office/powerpoint/2010/main" val="1886688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CEE38-1DAD-07DA-76E8-4FF41B0E5911}"/>
              </a:ext>
            </a:extLst>
          </p:cNvPr>
          <p:cNvSpPr>
            <a:spLocks noGrp="1"/>
          </p:cNvSpPr>
          <p:nvPr>
            <p:ph type="title"/>
          </p:nvPr>
        </p:nvSpPr>
        <p:spPr/>
        <p:txBody>
          <a:bodyPr/>
          <a:lstStyle/>
          <a:p>
            <a:r>
              <a:rPr lang="en-US" altLang="zh-CN" dirty="0"/>
              <a:t>Prompting</a:t>
            </a:r>
            <a:endParaRPr lang="en-CN" dirty="0"/>
          </a:p>
        </p:txBody>
      </p:sp>
      <p:sp>
        <p:nvSpPr>
          <p:cNvPr id="3" name="Content Placeholder 2">
            <a:extLst>
              <a:ext uri="{FF2B5EF4-FFF2-40B4-BE49-F238E27FC236}">
                <a16:creationId xmlns:a16="http://schemas.microsoft.com/office/drawing/2014/main" id="{09443177-F6E5-E664-88EC-F1C2C5287F26}"/>
              </a:ext>
            </a:extLst>
          </p:cNvPr>
          <p:cNvSpPr>
            <a:spLocks noGrp="1"/>
          </p:cNvSpPr>
          <p:nvPr>
            <p:ph idx="1"/>
          </p:nvPr>
        </p:nvSpPr>
        <p:spPr/>
        <p:txBody>
          <a:bodyPr/>
          <a:lstStyle/>
          <a:p>
            <a:r>
              <a:rPr lang="en-US" altLang="zh-CN" dirty="0"/>
              <a:t>Fix</a:t>
            </a:r>
            <a:r>
              <a:rPr lang="zh-CN" altLang="en-US" dirty="0"/>
              <a:t> </a:t>
            </a:r>
            <a:r>
              <a:rPr lang="en-US" altLang="zh-CN" dirty="0"/>
              <a:t>the</a:t>
            </a:r>
            <a:r>
              <a:rPr lang="zh-CN" altLang="en-US" dirty="0"/>
              <a:t> </a:t>
            </a:r>
            <a:r>
              <a:rPr lang="en-US" altLang="zh-CN" dirty="0"/>
              <a:t>parameters</a:t>
            </a:r>
            <a:r>
              <a:rPr lang="zh-CN" altLang="en-US" dirty="0"/>
              <a:t> </a:t>
            </a:r>
            <a:r>
              <a:rPr lang="en-US" altLang="zh-CN" dirty="0"/>
              <a:t>of</a:t>
            </a:r>
            <a:r>
              <a:rPr lang="zh-CN" altLang="en-US" dirty="0"/>
              <a:t> </a:t>
            </a:r>
            <a:r>
              <a:rPr lang="en-US" altLang="zh-CN" dirty="0"/>
              <a:t>LLM,</a:t>
            </a:r>
            <a:r>
              <a:rPr lang="zh-CN" altLang="en-US" dirty="0"/>
              <a:t> </a:t>
            </a:r>
            <a:r>
              <a:rPr lang="en-US" altLang="zh-CN" dirty="0"/>
              <a:t>change</a:t>
            </a:r>
            <a:r>
              <a:rPr lang="zh-CN" altLang="en-US" dirty="0"/>
              <a:t> </a:t>
            </a:r>
            <a:r>
              <a:rPr lang="en-US" altLang="zh-CN" dirty="0"/>
              <a:t>the</a:t>
            </a:r>
            <a:r>
              <a:rPr lang="zh-CN" altLang="en-US" dirty="0"/>
              <a:t> </a:t>
            </a:r>
            <a:r>
              <a:rPr lang="en-US" altLang="zh-CN" dirty="0"/>
              <a:t>instructions</a:t>
            </a:r>
          </a:p>
          <a:p>
            <a:pPr lvl="1"/>
            <a:r>
              <a:rPr lang="en-US" altLang="zh-CN" dirty="0"/>
              <a:t>Some</a:t>
            </a:r>
            <a:r>
              <a:rPr lang="zh-CN" altLang="en-US" dirty="0"/>
              <a:t> </a:t>
            </a:r>
            <a:r>
              <a:rPr lang="en-US" altLang="zh-CN" dirty="0"/>
              <a:t>task-specific</a:t>
            </a:r>
            <a:r>
              <a:rPr lang="zh-CN" altLang="en-US" dirty="0"/>
              <a:t> </a:t>
            </a:r>
            <a:r>
              <a:rPr lang="en-US" altLang="zh-CN" dirty="0"/>
              <a:t>labeled</a:t>
            </a:r>
            <a:r>
              <a:rPr lang="zh-CN" altLang="en-US" dirty="0"/>
              <a:t> </a:t>
            </a:r>
            <a:r>
              <a:rPr lang="en-US" altLang="zh-CN" dirty="0"/>
              <a:t>examples</a:t>
            </a:r>
            <a:r>
              <a:rPr lang="zh-CN" altLang="en-US" dirty="0"/>
              <a:t> </a:t>
            </a:r>
            <a:r>
              <a:rPr lang="en-US" altLang="zh-CN" dirty="0"/>
              <a:t>can</a:t>
            </a:r>
            <a:r>
              <a:rPr lang="zh-CN" altLang="en-US" dirty="0"/>
              <a:t> </a:t>
            </a:r>
            <a:r>
              <a:rPr lang="en-US" altLang="zh-CN" dirty="0"/>
              <a:t>be</a:t>
            </a:r>
            <a:r>
              <a:rPr lang="zh-CN" altLang="en-US" dirty="0"/>
              <a:t> </a:t>
            </a:r>
            <a:r>
              <a:rPr lang="en-US" altLang="zh-CN" dirty="0"/>
              <a:t>inserted</a:t>
            </a:r>
            <a:r>
              <a:rPr lang="zh-CN" altLang="en-US" dirty="0"/>
              <a:t> </a:t>
            </a:r>
            <a:r>
              <a:rPr lang="en-US" altLang="zh-CN" dirty="0"/>
              <a:t>into</a:t>
            </a:r>
            <a:r>
              <a:rPr lang="zh-CN" altLang="en-US" dirty="0"/>
              <a:t> </a:t>
            </a:r>
            <a:r>
              <a:rPr lang="en-US" altLang="zh-CN" dirty="0"/>
              <a:t>the</a:t>
            </a:r>
            <a:r>
              <a:rPr lang="zh-CN" altLang="en-US" dirty="0"/>
              <a:t> </a:t>
            </a:r>
            <a:r>
              <a:rPr lang="en-US" altLang="zh-CN" dirty="0"/>
              <a:t>prompts</a:t>
            </a:r>
            <a:endParaRPr lang="en-CN" dirty="0"/>
          </a:p>
        </p:txBody>
      </p:sp>
      <p:pic>
        <p:nvPicPr>
          <p:cNvPr id="4" name="Picture 2" descr="An illustration of three representative methods of prompting LLMs: In-context learning (top) which requires no parameter update of LLMs, Prompt tuning (middle) which adds new prompt tokens to LLMs and optimizes the prompt along with minimal parameter updates at the input layer of LLMs, and Instruction tuning (bottom) which fine-tunes LLMs over multiple tasks-specific prompts, also known as instructions.">
            <a:extLst>
              <a:ext uri="{FF2B5EF4-FFF2-40B4-BE49-F238E27FC236}">
                <a16:creationId xmlns:a16="http://schemas.microsoft.com/office/drawing/2014/main" id="{E090C7CA-4DC5-4310-D433-ED1854D7470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66730"/>
          <a:stretch/>
        </p:blipFill>
        <p:spPr bwMode="auto">
          <a:xfrm>
            <a:off x="513977" y="3078349"/>
            <a:ext cx="10795000" cy="124221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An illustration of three representative methods of prompting LLMs: In-context learning (top) which requires no parameter update of LLMs, Prompt tuning (middle) which adds new prompt tokens to LLMs and optimizes the prompt along with minimal parameter updates at the input layer of LLMs, and Instruction tuning (bottom) which fine-tunes LLMs over multiple tasks-specific prompts, also known as instructions.">
            <a:extLst>
              <a:ext uri="{FF2B5EF4-FFF2-40B4-BE49-F238E27FC236}">
                <a16:creationId xmlns:a16="http://schemas.microsoft.com/office/drawing/2014/main" id="{A8523401-C032-989B-6033-F20D11481B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9965" t="41618" b="35416"/>
          <a:stretch/>
        </p:blipFill>
        <p:spPr bwMode="auto">
          <a:xfrm>
            <a:off x="10440894" y="3429000"/>
            <a:ext cx="1083236" cy="857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21658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1C50F-1CB3-514E-12C9-7FA82CA9086B}"/>
              </a:ext>
            </a:extLst>
          </p:cNvPr>
          <p:cNvSpPr>
            <a:spLocks noGrp="1"/>
          </p:cNvSpPr>
          <p:nvPr>
            <p:ph type="title"/>
          </p:nvPr>
        </p:nvSpPr>
        <p:spPr/>
        <p:txBody>
          <a:bodyPr/>
          <a:lstStyle/>
          <a:p>
            <a:r>
              <a:rPr lang="en-CN" dirty="0"/>
              <a:t>Instru</a:t>
            </a:r>
            <a:r>
              <a:rPr lang="en-US" altLang="zh-CN" dirty="0" err="1"/>
              <a:t>ction</a:t>
            </a:r>
            <a:r>
              <a:rPr lang="zh-CN" altLang="en-US" dirty="0"/>
              <a:t> </a:t>
            </a:r>
            <a:r>
              <a:rPr lang="en-US" altLang="zh-CN" dirty="0"/>
              <a:t>Tuning</a:t>
            </a:r>
            <a:endParaRPr lang="en-CN" dirty="0"/>
          </a:p>
        </p:txBody>
      </p:sp>
      <p:sp>
        <p:nvSpPr>
          <p:cNvPr id="3" name="Content Placeholder 2">
            <a:extLst>
              <a:ext uri="{FF2B5EF4-FFF2-40B4-BE49-F238E27FC236}">
                <a16:creationId xmlns:a16="http://schemas.microsoft.com/office/drawing/2014/main" id="{5371C684-1AAC-7EB9-A253-B262678871CC}"/>
              </a:ext>
            </a:extLst>
          </p:cNvPr>
          <p:cNvSpPr>
            <a:spLocks noGrp="1"/>
          </p:cNvSpPr>
          <p:nvPr>
            <p:ph idx="1"/>
          </p:nvPr>
        </p:nvSpPr>
        <p:spPr/>
        <p:txBody>
          <a:bodyPr/>
          <a:lstStyle/>
          <a:p>
            <a:r>
              <a:rPr lang="en-US" altLang="zh-CN" dirty="0"/>
              <a:t>Fine-tuning</a:t>
            </a:r>
            <a:r>
              <a:rPr lang="zh-CN" altLang="en-US" dirty="0"/>
              <a:t> </a:t>
            </a:r>
            <a:r>
              <a:rPr lang="en-US" altLang="zh-CN" dirty="0"/>
              <a:t>LLMs</a:t>
            </a:r>
            <a:r>
              <a:rPr lang="zh-CN" altLang="en-US" dirty="0"/>
              <a:t> </a:t>
            </a:r>
            <a:r>
              <a:rPr lang="en-US" altLang="zh-CN" dirty="0"/>
              <a:t>with</a:t>
            </a:r>
            <a:r>
              <a:rPr lang="zh-CN" altLang="en-US" dirty="0"/>
              <a:t> </a:t>
            </a:r>
            <a:r>
              <a:rPr lang="en-US" altLang="zh-CN" dirty="0"/>
              <a:t>many</a:t>
            </a:r>
            <a:r>
              <a:rPr lang="zh-CN" altLang="en-US" dirty="0"/>
              <a:t> </a:t>
            </a:r>
            <a:r>
              <a:rPr lang="en-US" altLang="zh-CN" dirty="0"/>
              <a:t>different</a:t>
            </a:r>
            <a:r>
              <a:rPr lang="zh-CN" altLang="en-US" dirty="0"/>
              <a:t> </a:t>
            </a:r>
            <a:r>
              <a:rPr lang="en-US" altLang="zh-CN" dirty="0"/>
              <a:t>tasks,</a:t>
            </a:r>
            <a:r>
              <a:rPr lang="zh-CN" altLang="en-US" dirty="0"/>
              <a:t> </a:t>
            </a:r>
            <a:r>
              <a:rPr lang="en-US" altLang="zh-CN" dirty="0"/>
              <a:t>with</a:t>
            </a:r>
            <a:r>
              <a:rPr lang="zh-CN" altLang="en-US" dirty="0"/>
              <a:t> </a:t>
            </a:r>
            <a:r>
              <a:rPr lang="en-US" altLang="zh-CN" dirty="0"/>
              <a:t>instructions</a:t>
            </a:r>
            <a:r>
              <a:rPr lang="zh-CN" altLang="en-US" dirty="0"/>
              <a:t> </a:t>
            </a:r>
            <a:r>
              <a:rPr lang="en-US" altLang="zh-CN" dirty="0"/>
              <a:t>specifying</a:t>
            </a:r>
            <a:r>
              <a:rPr lang="zh-CN" altLang="en-US" dirty="0"/>
              <a:t> </a:t>
            </a:r>
            <a:r>
              <a:rPr lang="en-US" altLang="zh-CN" dirty="0"/>
              <a:t>each</a:t>
            </a:r>
            <a:r>
              <a:rPr lang="zh-CN" altLang="en-US" dirty="0"/>
              <a:t> </a:t>
            </a:r>
            <a:r>
              <a:rPr lang="en-US" altLang="zh-CN" dirty="0"/>
              <a:t>task</a:t>
            </a:r>
          </a:p>
          <a:p>
            <a:pPr lvl="1"/>
            <a:r>
              <a:rPr lang="en-US" altLang="zh-CN" dirty="0"/>
              <a:t>The</a:t>
            </a:r>
            <a:r>
              <a:rPr lang="zh-CN" altLang="en-US" dirty="0"/>
              <a:t> </a:t>
            </a:r>
            <a:r>
              <a:rPr lang="en-US" altLang="zh-CN" dirty="0"/>
              <a:t>parameters</a:t>
            </a:r>
            <a:r>
              <a:rPr lang="zh-CN" altLang="en-US" dirty="0"/>
              <a:t> </a:t>
            </a:r>
            <a:r>
              <a:rPr lang="en-US" altLang="zh-CN" dirty="0"/>
              <a:t>of</a:t>
            </a:r>
            <a:r>
              <a:rPr lang="zh-CN" altLang="en-US" dirty="0"/>
              <a:t> </a:t>
            </a:r>
            <a:r>
              <a:rPr lang="en-US" altLang="zh-CN" dirty="0"/>
              <a:t>LLMs</a:t>
            </a:r>
            <a:r>
              <a:rPr lang="zh-CN" altLang="en-US" dirty="0"/>
              <a:t> </a:t>
            </a:r>
            <a:r>
              <a:rPr lang="en-US" altLang="zh-CN" dirty="0"/>
              <a:t>will</a:t>
            </a:r>
            <a:r>
              <a:rPr lang="zh-CN" altLang="en-US" dirty="0"/>
              <a:t> </a:t>
            </a:r>
            <a:r>
              <a:rPr lang="en-US" altLang="zh-CN" dirty="0"/>
              <a:t>be</a:t>
            </a:r>
            <a:r>
              <a:rPr lang="zh-CN" altLang="en-US" dirty="0"/>
              <a:t> </a:t>
            </a:r>
            <a:r>
              <a:rPr lang="en-US" altLang="zh-CN" dirty="0"/>
              <a:t>updated</a:t>
            </a:r>
            <a:endParaRPr lang="en-CN" dirty="0"/>
          </a:p>
        </p:txBody>
      </p:sp>
      <p:pic>
        <p:nvPicPr>
          <p:cNvPr id="4" name="Picture 2" descr="An illustration of three representative methods of prompting LLMs: In-context learning (top) which requires no parameter update of LLMs, Prompt tuning (middle) which adds new prompt tokens to LLMs and optimizes the prompt along with minimal parameter updates at the input layer of LLMs, and Instruction tuning (bottom) which fine-tunes LLMs over multiple tasks-specific prompts, also known as instructions.">
            <a:extLst>
              <a:ext uri="{FF2B5EF4-FFF2-40B4-BE49-F238E27FC236}">
                <a16:creationId xmlns:a16="http://schemas.microsoft.com/office/drawing/2014/main" id="{7449C398-D7DC-33ED-2048-3D971891F35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8082" r="10173"/>
          <a:stretch/>
        </p:blipFill>
        <p:spPr bwMode="auto">
          <a:xfrm>
            <a:off x="440764" y="3322918"/>
            <a:ext cx="9696824" cy="119174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An illustration of three representative methods of prompting LLMs: In-context learning (top) which requires no parameter update of LLMs, Prompt tuning (middle) which adds new prompt tokens to LLMs and optimizes the prompt along with minimal parameter updates at the input layer of LLMs, and Instruction tuning (bottom) which fine-tunes LLMs over multiple tasks-specific prompts, also known as instructions.">
            <a:extLst>
              <a:ext uri="{FF2B5EF4-FFF2-40B4-BE49-F238E27FC236}">
                <a16:creationId xmlns:a16="http://schemas.microsoft.com/office/drawing/2014/main" id="{8CE08909-5379-955C-AA11-B9871BAD644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9965" t="41618" b="35416"/>
          <a:stretch/>
        </p:blipFill>
        <p:spPr bwMode="auto">
          <a:xfrm>
            <a:off x="10602258" y="3490049"/>
            <a:ext cx="1083236" cy="857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37172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5565F-3B7A-16AD-8577-7D9CD0BE25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727BE7-EA0E-817B-2B87-A4A58350004E}"/>
              </a:ext>
            </a:extLst>
          </p:cNvPr>
          <p:cNvSpPr>
            <a:spLocks noGrp="1"/>
          </p:cNvSpPr>
          <p:nvPr>
            <p:ph type="title"/>
          </p:nvPr>
        </p:nvSpPr>
        <p:spPr/>
        <p:txBody>
          <a:bodyPr/>
          <a:lstStyle/>
          <a:p>
            <a:r>
              <a:rPr lang="en-US" altLang="zh-CN" dirty="0"/>
              <a:t>Outline</a:t>
            </a:r>
            <a:endParaRPr lang="en-CN" dirty="0"/>
          </a:p>
        </p:txBody>
      </p:sp>
      <p:sp>
        <p:nvSpPr>
          <p:cNvPr id="3" name="Content Placeholder 2">
            <a:extLst>
              <a:ext uri="{FF2B5EF4-FFF2-40B4-BE49-F238E27FC236}">
                <a16:creationId xmlns:a16="http://schemas.microsoft.com/office/drawing/2014/main" id="{BB5C5E04-FEF1-A6A8-BD53-B0B4B42FE2DA}"/>
              </a:ext>
            </a:extLst>
          </p:cNvPr>
          <p:cNvSpPr>
            <a:spLocks noGrp="1"/>
          </p:cNvSpPr>
          <p:nvPr>
            <p:ph idx="1"/>
          </p:nvPr>
        </p:nvSpPr>
        <p:spPr/>
        <p:txBody>
          <a:bodyPr/>
          <a:lstStyle/>
          <a:p>
            <a:r>
              <a:rPr lang="en-US" altLang="zh-CN" dirty="0"/>
              <a:t>Fine-tuning</a:t>
            </a:r>
            <a:r>
              <a:rPr lang="zh-CN" altLang="en-US" dirty="0"/>
              <a:t> </a:t>
            </a:r>
            <a:endParaRPr lang="en-US" altLang="zh-CN" dirty="0"/>
          </a:p>
          <a:p>
            <a:endParaRPr lang="en-US" dirty="0"/>
          </a:p>
          <a:p>
            <a:r>
              <a:rPr lang="en-US" altLang="zh-CN" dirty="0">
                <a:solidFill>
                  <a:srgbClr val="C00000"/>
                </a:solidFill>
              </a:rPr>
              <a:t>Instruction</a:t>
            </a:r>
            <a:r>
              <a:rPr lang="zh-CN" altLang="en-US" dirty="0">
                <a:solidFill>
                  <a:srgbClr val="C00000"/>
                </a:solidFill>
              </a:rPr>
              <a:t> </a:t>
            </a:r>
            <a:r>
              <a:rPr lang="en-US" altLang="zh-CN" dirty="0">
                <a:solidFill>
                  <a:srgbClr val="C00000"/>
                </a:solidFill>
              </a:rPr>
              <a:t>Tuning</a:t>
            </a:r>
          </a:p>
          <a:p>
            <a:endParaRPr lang="en-US" altLang="zh-CN" dirty="0"/>
          </a:p>
          <a:p>
            <a:r>
              <a:rPr lang="en-US" altLang="zh-CN" dirty="0"/>
              <a:t>Prompting</a:t>
            </a:r>
          </a:p>
          <a:p>
            <a:pPr marL="0" indent="0">
              <a:buNone/>
            </a:pPr>
            <a:endParaRPr lang="en-CN" dirty="0"/>
          </a:p>
        </p:txBody>
      </p:sp>
    </p:spTree>
    <p:extLst>
      <p:ext uri="{BB962C8B-B14F-4D97-AF65-F5344CB8AC3E}">
        <p14:creationId xmlns:p14="http://schemas.microsoft.com/office/powerpoint/2010/main" val="1860287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F2837-D1C7-DFCC-5ED8-5376DB7B968E}"/>
              </a:ext>
            </a:extLst>
          </p:cNvPr>
          <p:cNvSpPr>
            <a:spLocks noGrp="1"/>
          </p:cNvSpPr>
          <p:nvPr>
            <p:ph type="title"/>
          </p:nvPr>
        </p:nvSpPr>
        <p:spPr>
          <a:xfrm>
            <a:off x="1836270" y="2325407"/>
            <a:ext cx="10515600" cy="1325563"/>
          </a:xfrm>
        </p:spPr>
        <p:txBody>
          <a:bodyPr/>
          <a:lstStyle/>
          <a:p>
            <a:r>
              <a:rPr lang="en-CN" dirty="0"/>
              <a:t>Di</a:t>
            </a:r>
            <a:r>
              <a:rPr lang="en-US" altLang="zh-CN" dirty="0" err="1"/>
              <a:t>fferent</a:t>
            </a:r>
            <a:r>
              <a:rPr lang="zh-CN" altLang="en-US" dirty="0"/>
              <a:t> </a:t>
            </a:r>
            <a:r>
              <a:rPr lang="en-US" altLang="zh-CN" dirty="0"/>
              <a:t>NLP</a:t>
            </a:r>
            <a:r>
              <a:rPr lang="zh-CN" altLang="en-US" dirty="0"/>
              <a:t> </a:t>
            </a:r>
            <a:r>
              <a:rPr lang="en-US" altLang="zh-CN" dirty="0"/>
              <a:t>Downstream</a:t>
            </a:r>
            <a:r>
              <a:rPr lang="zh-CN" altLang="en-US" dirty="0"/>
              <a:t> </a:t>
            </a:r>
            <a:r>
              <a:rPr lang="en-US" altLang="zh-CN" dirty="0"/>
              <a:t>Tasks</a:t>
            </a:r>
            <a:endParaRPr lang="en-CN" dirty="0"/>
          </a:p>
        </p:txBody>
      </p:sp>
    </p:spTree>
    <p:extLst>
      <p:ext uri="{BB962C8B-B14F-4D97-AF65-F5344CB8AC3E}">
        <p14:creationId xmlns:p14="http://schemas.microsoft.com/office/powerpoint/2010/main" val="12673470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9383</TotalTime>
  <Words>863</Words>
  <Application>Microsoft Macintosh PowerPoint</Application>
  <PresentationFormat>Widescreen</PresentationFormat>
  <Paragraphs>146</Paragraphs>
  <Slides>42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42</vt:i4>
      </vt:variant>
    </vt:vector>
  </HeadingPairs>
  <TitlesOfParts>
    <vt:vector size="50" baseType="lpstr">
      <vt:lpstr>Optimistic Display</vt:lpstr>
      <vt:lpstr>Optimistic Text</vt:lpstr>
      <vt:lpstr>Arial</vt:lpstr>
      <vt:lpstr>Calibri</vt:lpstr>
      <vt:lpstr>Calibri Light</vt:lpstr>
      <vt:lpstr>Helvetica</vt:lpstr>
      <vt:lpstr>Times New Roman</vt:lpstr>
      <vt:lpstr>Office Theme</vt:lpstr>
      <vt:lpstr>Large Language Models</vt:lpstr>
      <vt:lpstr>Overview of LLMs Training</vt:lpstr>
      <vt:lpstr>Outline</vt:lpstr>
      <vt:lpstr>Standard Multi-task Learning</vt:lpstr>
      <vt:lpstr>Pre-train and Fine-tune Framework</vt:lpstr>
      <vt:lpstr>Prompting</vt:lpstr>
      <vt:lpstr>Instruction Tuning</vt:lpstr>
      <vt:lpstr>Outline</vt:lpstr>
      <vt:lpstr>Different NLP Downstream Tasks</vt:lpstr>
      <vt:lpstr>Context-Free Question Answering ()</vt:lpstr>
      <vt:lpstr>Contextual Question Answering</vt:lpstr>
      <vt:lpstr>Code Generation</vt:lpstr>
      <vt:lpstr>Text Summarization</vt:lpstr>
      <vt:lpstr>Information Extraction</vt:lpstr>
      <vt:lpstr>Machine Translation</vt:lpstr>
      <vt:lpstr>Mismatch between LLM Pretraining and Downstream Applications</vt:lpstr>
      <vt:lpstr>Instruction Tuning</vt:lpstr>
      <vt:lpstr>Instruction Tuning</vt:lpstr>
      <vt:lpstr>Instruction Dataset Construction</vt:lpstr>
      <vt:lpstr>Instruction Dataset Construction</vt:lpstr>
      <vt:lpstr>Automatically generating instruction tuning data from LLMs (Self-Instruct, Want et al. 2022)</vt:lpstr>
      <vt:lpstr>Outline</vt:lpstr>
      <vt:lpstr>What is Prompting?</vt:lpstr>
      <vt:lpstr>Basic Prompting (Radford et al. 2018)</vt:lpstr>
      <vt:lpstr>Standard Prompting Workflow </vt:lpstr>
      <vt:lpstr>Prompt Templates</vt:lpstr>
      <vt:lpstr>Chat Prompts</vt:lpstr>
      <vt:lpstr>Chat Prompts Behind the Scenes </vt:lpstr>
      <vt:lpstr>Answer Prediction </vt:lpstr>
      <vt:lpstr>Post-processing</vt:lpstr>
      <vt:lpstr>Explicit Instructions</vt:lpstr>
      <vt:lpstr>Explicit Instructions</vt:lpstr>
      <vt:lpstr>Explicit Instructions </vt:lpstr>
      <vt:lpstr>In-context Learning/Few-shot Prompting (Brown+ 2021) </vt:lpstr>
      <vt:lpstr>Chain of Thought Prompting (Wei et al. 2022)</vt:lpstr>
      <vt:lpstr>Unsupervised Chain-of-thought Prompting (Kojima et al. 2022)</vt:lpstr>
      <vt:lpstr>Guidelines of Crating Effective Prompts</vt:lpstr>
      <vt:lpstr>OpenAI o1</vt:lpstr>
      <vt:lpstr>Performance w.r.t. train/test-time compute</vt:lpstr>
      <vt:lpstr>Prompt Engineering with Llama 3</vt:lpstr>
      <vt:lpstr>The overall training process of ChatGPT</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Understanding</dc:title>
  <dc:creator>Tang Jian</dc:creator>
  <cp:lastModifiedBy>Jian Tang</cp:lastModifiedBy>
  <cp:revision>47</cp:revision>
  <cp:lastPrinted>2022-03-10T04:22:17Z</cp:lastPrinted>
  <dcterms:created xsi:type="dcterms:W3CDTF">2020-03-11T00:30:07Z</dcterms:created>
  <dcterms:modified xsi:type="dcterms:W3CDTF">2024-10-31T20:42:17Z</dcterms:modified>
</cp:coreProperties>
</file>